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816" r:id="rId2"/>
  </p:sldMasterIdLst>
  <p:notesMasterIdLst>
    <p:notesMasterId r:id="rId30"/>
  </p:notesMasterIdLst>
  <p:sldIdLst>
    <p:sldId id="287" r:id="rId3"/>
    <p:sldId id="256" r:id="rId4"/>
    <p:sldId id="288" r:id="rId5"/>
    <p:sldId id="257" r:id="rId6"/>
    <p:sldId id="259" r:id="rId7"/>
    <p:sldId id="260" r:id="rId8"/>
    <p:sldId id="261" r:id="rId9"/>
    <p:sldId id="262" r:id="rId10"/>
    <p:sldId id="264" r:id="rId11"/>
    <p:sldId id="263" r:id="rId12"/>
    <p:sldId id="265" r:id="rId13"/>
    <p:sldId id="266" r:id="rId14"/>
    <p:sldId id="285" r:id="rId15"/>
    <p:sldId id="267" r:id="rId16"/>
    <p:sldId id="268" r:id="rId17"/>
    <p:sldId id="269" r:id="rId18"/>
    <p:sldId id="270" r:id="rId19"/>
    <p:sldId id="281" r:id="rId20"/>
    <p:sldId id="271" r:id="rId21"/>
    <p:sldId id="279" r:id="rId22"/>
    <p:sldId id="286" r:id="rId23"/>
    <p:sldId id="280" r:id="rId24"/>
    <p:sldId id="273" r:id="rId25"/>
    <p:sldId id="274" r:id="rId26"/>
    <p:sldId id="276" r:id="rId27"/>
    <p:sldId id="289" r:id="rId28"/>
    <p:sldId id="29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34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96" autoAdjust="0"/>
    <p:restoredTop sz="45224" autoAdjust="0"/>
  </p:normalViewPr>
  <p:slideViewPr>
    <p:cSldViewPr snapToGrid="0">
      <p:cViewPr varScale="1">
        <p:scale>
          <a:sx n="49" d="100"/>
          <a:sy n="49" d="100"/>
        </p:scale>
        <p:origin x="3534" y="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AE3EEDF1-58CB-4656-84D9-440CA8412AC9}"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D013D684-F85B-4133-BA8C-3BFE77AAA7EA}" type="slidenum">
              <a:rPr lang="en-US" smtClean="0"/>
              <a:pPr/>
              <a:t>‹#›</a:t>
            </a:fld>
            <a:endParaRPr lang="ar-SA"/>
          </a:p>
        </p:txBody>
      </p:sp>
    </p:spTree>
    <p:extLst>
      <p:ext uri="{BB962C8B-B14F-4D97-AF65-F5344CB8AC3E}">
        <p14:creationId xmlns:p14="http://schemas.microsoft.com/office/powerpoint/2010/main" val="315177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a:p>
        </p:txBody>
      </p:sp>
      <p:sp>
        <p:nvSpPr>
          <p:cNvPr id="33796" name="Slide Number Placeholder 3"/>
          <p:cNvSpPr>
            <a:spLocks noGrp="1"/>
          </p:cNvSpPr>
          <p:nvPr>
            <p:ph type="sldNum" sz="quarter" idx="5"/>
          </p:nvPr>
        </p:nvSpPr>
        <p:spPr bwMode="auto">
          <a:noFill/>
          <a:ln>
            <a:miter lim="800000"/>
            <a:headEnd/>
            <a:tailEnd/>
          </a:ln>
        </p:spPr>
        <p:txBody>
          <a:bodyPr/>
          <a:lstStyle/>
          <a:p>
            <a:pPr rtl="1"/>
            <a:fld id="{30426365-481A-43C3-962F-966B4A7F4431}"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3804087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r" rtl="1"/>
            <a:r>
              <a:rPr lang="ar-SA" sz="1200" b="0" i="0" kern="1200" dirty="0">
                <a:solidFill>
                  <a:schemeClr val="tx1"/>
                </a:solidFill>
                <a:effectLst/>
                <a:latin typeface="Arial"/>
                <a:cs typeface="Arial"/>
              </a:rPr>
              <a:t>فيما يلي المبادئ التوجيهية الخمسة التي نلقي الضوء عليها لدعم مديري حالات العنف المبني على النوع الاجتماعي. وهذه القائمة ليست جامعة بالتأكيد، ولكنها تتضمن بعضاً من المبادئ التوجيهية الضرورية لدعم تجارب الإشراف الإيجابية. </a:t>
            </a:r>
          </a:p>
          <a:p>
            <a:pPr lvl="0" algn="r" rtl="1"/>
            <a:r>
              <a:rPr lang="ar-SA" sz="1200" b="1" i="1" kern="1200" dirty="0">
                <a:solidFill>
                  <a:schemeClr val="tx1"/>
                </a:solidFill>
                <a:effectLst/>
                <a:latin typeface="Arial"/>
                <a:cs typeface="Arial"/>
              </a:rPr>
              <a:t>منتظم ومنسجم.</a:t>
            </a:r>
            <a:r>
              <a:rPr lang="ar-SA" sz="1200" kern="1200" dirty="0">
                <a:solidFill>
                  <a:schemeClr val="tx1"/>
                </a:solidFill>
                <a:effectLst/>
                <a:latin typeface="Arial"/>
                <a:cs typeface="Arial"/>
              </a:rPr>
              <a:t>  يعني هذا الاجتماع مرة واحدة في الأسبوع وفي وقت محدد مسبقاً بحيث يمكنللعامل الاجتماعي والمشرف التحضير للجلسة.  قد يكون الدعم المخصص أيضاً ضرورياً ويجب تقديمه، ولكن </a:t>
            </a:r>
            <a:r>
              <a:rPr lang="ar-SA" sz="1200" b="1" kern="1200" dirty="0">
                <a:solidFill>
                  <a:schemeClr val="tx1"/>
                </a:solidFill>
                <a:effectLst/>
                <a:latin typeface="Arial"/>
                <a:cs typeface="Arial"/>
              </a:rPr>
              <a:t>يجب ألا</a:t>
            </a:r>
            <a:r>
              <a:rPr lang="ar-SA" sz="1200" kern="1200" dirty="0">
                <a:solidFill>
                  <a:schemeClr val="tx1"/>
                </a:solidFill>
                <a:effectLst/>
                <a:latin typeface="Arial"/>
                <a:cs typeface="Arial"/>
              </a:rPr>
              <a:t> يحل محل الاجتماع المنتظم الخاص بالإشراف.  </a:t>
            </a:r>
          </a:p>
          <a:p>
            <a:pPr lvl="0" algn="r" rtl="1"/>
            <a:r>
              <a:rPr lang="ar-SA" sz="1200" b="1" i="1" kern="1200" dirty="0">
                <a:solidFill>
                  <a:schemeClr val="tx1"/>
                </a:solidFill>
                <a:effectLst/>
                <a:latin typeface="Arial"/>
                <a:cs typeface="Arial"/>
              </a:rPr>
              <a:t>تعاوني.</a:t>
            </a:r>
            <a:r>
              <a:rPr lang="ar-SA" sz="1200" kern="1200" dirty="0">
                <a:solidFill>
                  <a:schemeClr val="tx1"/>
                </a:solidFill>
                <a:effectLst/>
                <a:latin typeface="Arial"/>
                <a:cs typeface="Arial"/>
              </a:rPr>
              <a:t>  ينبغي على المشرفي على إدارة الحالة تشجيع فريق عمل إدارة الحالة التابع لهم على المجيء إلى الاجتماعات الخاصة بالإشراف ومعهم جدول أعمال - أي تحديد الحالات التي يريدون مناقشتها والأسئلة المثارة لديهم و/أو موضوعات الدعم الفني. </a:t>
            </a:r>
          </a:p>
          <a:p>
            <a:pPr lvl="0" algn="r" rtl="1"/>
            <a:r>
              <a:rPr lang="ar-SA" sz="1200" b="1" i="1" kern="1200" dirty="0">
                <a:solidFill>
                  <a:schemeClr val="tx1"/>
                </a:solidFill>
                <a:effectLst/>
                <a:latin typeface="Arial"/>
                <a:cs typeface="Arial"/>
              </a:rPr>
              <a:t>فرصة للتعلم والتطور المهني</a:t>
            </a:r>
            <a:r>
              <a:rPr lang="ar-SA" sz="1200" i="1" kern="1200" dirty="0">
                <a:solidFill>
                  <a:schemeClr val="tx1"/>
                </a:solidFill>
                <a:effectLst/>
                <a:latin typeface="Arial"/>
                <a:cs typeface="Arial"/>
              </a:rPr>
              <a:t>.</a:t>
            </a:r>
            <a:r>
              <a:rPr lang="ar-SA" sz="1200" kern="1200" dirty="0">
                <a:solidFill>
                  <a:schemeClr val="tx1"/>
                </a:solidFill>
                <a:effectLst/>
                <a:latin typeface="Arial"/>
                <a:cs typeface="Arial"/>
              </a:rPr>
              <a:t> ينبغي على المشرفي على إدارة الحالة استخدام الجلسات لدعمالعاملين الاجتماعيين لتحقيق التعلم والتطور المهني.  </a:t>
            </a:r>
          </a:p>
          <a:p>
            <a:pPr lvl="0" algn="r" rtl="1"/>
            <a:r>
              <a:rPr lang="ar-SA" sz="1200" b="1" i="1" kern="1200" dirty="0">
                <a:solidFill>
                  <a:schemeClr val="tx1"/>
                </a:solidFill>
                <a:effectLst/>
                <a:latin typeface="Arial"/>
                <a:cs typeface="Arial"/>
              </a:rPr>
              <a:t>آمن.</a:t>
            </a:r>
            <a:r>
              <a:rPr lang="ar-SA" sz="1200" kern="1200" dirty="0">
                <a:solidFill>
                  <a:schemeClr val="tx1"/>
                </a:solidFill>
                <a:effectLst/>
                <a:latin typeface="Arial"/>
                <a:cs typeface="Arial"/>
              </a:rPr>
              <a:t>  ينبغي على المشرفين على إدارة الحالةالتأكد من أن اجتماعات الإشراف تُشعر العاملين الاجتماعيين بالأمان - حيثما يمكنهم أن يخطئوا ولا يتم إصدار أحكام بشأنهم، وحيثما يمكنهم تلقي تعقيبات بناءة وليس نقداً. </a:t>
            </a:r>
          </a:p>
          <a:p>
            <a:pPr lvl="0" algn="r" rtl="1"/>
            <a:r>
              <a:rPr lang="ar-SA" sz="1200" b="1" i="1" kern="1200" dirty="0">
                <a:solidFill>
                  <a:schemeClr val="tx1"/>
                </a:solidFill>
                <a:effectLst/>
                <a:latin typeface="Arial"/>
                <a:cs typeface="Arial"/>
              </a:rPr>
              <a:t>فرصة "لتقديم نموذج يُحتذى به" للممارسة الجيدة مع العملاء</a:t>
            </a:r>
            <a:r>
              <a:rPr lang="ar-SA" sz="1200" kern="1200" dirty="0">
                <a:solidFill>
                  <a:schemeClr val="tx1"/>
                </a:solidFill>
                <a:effectLst/>
                <a:latin typeface="Arial"/>
                <a:cs typeface="Arial"/>
              </a:rPr>
              <a:t>.  لدى المشرفين فرصة لتقديم نموذج يُحتذى به لممارسات إدارة الحالة الجيدة أثناء جلسات الإشراف.  عند التواصل معالعاملين الاجتماعيين أثناء الإشراف، يجب أن يتبع المشرفون على إدارة الحالة ممارسات التواصل المماثلة التي نشجعها في عملنا مع الناجين. وهذا يعني أنه ينبغي عليك:</a:t>
            </a:r>
          </a:p>
          <a:p>
            <a:pPr lvl="1" algn="r" rtl="1"/>
            <a:r>
              <a:rPr lang="ar-SA" sz="1200" kern="1200" dirty="0">
                <a:solidFill>
                  <a:schemeClr val="tx1"/>
                </a:solidFill>
                <a:effectLst/>
                <a:latin typeface="Arial"/>
                <a:cs typeface="Arial"/>
              </a:rPr>
              <a:t>الاستماع قبل طرح الأسئلة</a:t>
            </a:r>
          </a:p>
          <a:p>
            <a:pPr lvl="1" algn="r" rtl="1"/>
            <a:r>
              <a:rPr lang="ar-SA" sz="1200" kern="1200" dirty="0">
                <a:solidFill>
                  <a:schemeClr val="tx1"/>
                </a:solidFill>
                <a:effectLst/>
                <a:latin typeface="Arial"/>
                <a:cs typeface="Arial"/>
              </a:rPr>
              <a:t>الانتباه للتواصل اللفظي وغير اللفظي الخاص بكوبالعاملين الاجتماعيين.</a:t>
            </a:r>
          </a:p>
          <a:p>
            <a:pPr lvl="1" algn="r" rtl="1"/>
            <a:r>
              <a:rPr lang="ar-SA" sz="1200" kern="1200" dirty="0">
                <a:solidFill>
                  <a:schemeClr val="tx1"/>
                </a:solidFill>
                <a:effectLst/>
                <a:latin typeface="Arial"/>
                <a:cs typeface="Arial"/>
              </a:rPr>
              <a:t>عدم بدء سؤال بـ "لماذا" - بدلاً من قول "لماذا فعلت هذا"، حاول فهم الأسباب وراء قرار أو تصرفاتالعاملين الاجتماعيين بقول شيئاً ما مثل "أخبرني أكثر عن إستراتيجيتك أو قرارك عندما قمت بـ X."</a:t>
            </a:r>
          </a:p>
          <a:p>
            <a:pPr lvl="1" algn="r" rtl="1"/>
            <a:r>
              <a:rPr lang="ar-SA" sz="1200" kern="1200" dirty="0">
                <a:solidFill>
                  <a:schemeClr val="tx1"/>
                </a:solidFill>
                <a:effectLst/>
                <a:latin typeface="Arial"/>
                <a:cs typeface="Arial"/>
              </a:rPr>
              <a:t>تلخيص فهمك لما أخبرك به العامل الاجتماعي بحيث نحد من سوء التواصل. على سبيل المثال، قُل: "ما أسمعك تقوله هو xxx" أو "دعني أتأكد أنني سمعت هذا بشكل صحيح، أنت كنت تقول أن xxx"</a:t>
            </a:r>
          </a:p>
          <a:p>
            <a:pPr lvl="1" algn="r" rtl="1"/>
            <a:r>
              <a:rPr lang="ar-SA" sz="1200" kern="1200" dirty="0">
                <a:solidFill>
                  <a:schemeClr val="tx1"/>
                </a:solidFill>
                <a:effectLst/>
                <a:latin typeface="Arial"/>
                <a:cs typeface="Arial"/>
              </a:rPr>
              <a:t>إظهار التعاطف مع تحديات العاملين الاجتماعيين ومخاوفهم ومصادر قلقهم بشأن الحالة.</a:t>
            </a:r>
          </a:p>
          <a:p>
            <a:pPr lvl="1" algn="r" rtl="1"/>
            <a:r>
              <a:rPr lang="ar-SA" sz="1200" kern="1200" dirty="0">
                <a:solidFill>
                  <a:schemeClr val="tx1"/>
                </a:solidFill>
                <a:effectLst/>
                <a:latin typeface="Arial"/>
                <a:cs typeface="Arial"/>
              </a:rPr>
              <a:t>العمل من خلال منظور قائم على نقاط القوة، والتأكد من إلقاء الضوء على الأمور التي فعلتها العاملة الاجتماعية بشكل جيد وسؤالها ما الذي كان من الممكن القيام به بشكل مختلف قبل أن تقدم لها تعقيباتك. </a:t>
            </a:r>
          </a:p>
          <a:p>
            <a:pPr lvl="1" algn="r" rtl="1"/>
            <a:r>
              <a:rPr lang="ar-SA" sz="1200" kern="1200" dirty="0">
                <a:solidFill>
                  <a:schemeClr val="tx1"/>
                </a:solidFill>
                <a:effectLst/>
                <a:latin typeface="Arial"/>
                <a:cs typeface="Arial"/>
              </a:rPr>
              <a:t>السعي لتمكينالعاملة الاجتماعية من خلال حثها على حل المشكلة بدلاً من تزويدها بالحلول على الفور.</a:t>
            </a:r>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10</a:t>
            </a:fld>
            <a:endParaRPr lang="ar-SA"/>
          </a:p>
        </p:txBody>
      </p:sp>
    </p:spTree>
    <p:extLst>
      <p:ext uri="{BB962C8B-B14F-4D97-AF65-F5344CB8AC3E}">
        <p14:creationId xmlns:p14="http://schemas.microsoft.com/office/powerpoint/2010/main" val="435217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عند النظر إلى جاهزية الأشخاص الخاضعين للإشراف لإجراء أنشطة إدارة الحالة مع الناجين/الناجيات من العنف المبني على النوع الاجتماعي، يمكن أن يكون من المفيد استخدام أدوات مختلفة بالإضافة إلى إجراء محادثات تتسم بالشفافية وعدم التسرع في إصدار الأحكام. ونحن نوصي باستخدام هذه الأدوات الثلاث للإشراف المبدئي والمستمر لمديري الحالات. </a:t>
            </a:r>
          </a:p>
          <a:p>
            <a:pPr rtl="1"/>
            <a:endParaRPr lang="ar-SA" baseline="0" dirty="0"/>
          </a:p>
          <a:p>
            <a:pPr algn="r" rtl="1"/>
            <a:r>
              <a:rPr lang="ar-SA" smtClean="0">
                <a:latin typeface="Arial"/>
                <a:cs typeface="Arial"/>
              </a:rPr>
              <a:t>تعمل الأداة الأولى، </a:t>
            </a:r>
            <a:r>
              <a:rPr lang="ar-SA" b="1" baseline="0" dirty="0">
                <a:latin typeface="Arial"/>
                <a:cs typeface="Arial"/>
              </a:rPr>
              <a:t>مقياس التوجهات الذي يركز على الناجي/الناجية، </a:t>
            </a:r>
            <a:r>
              <a:rPr lang="ar-SA" smtClean="0">
                <a:latin typeface="Arial"/>
                <a:cs typeface="Arial"/>
              </a:rPr>
              <a:t>على تقييم التوجهات فيما بين فريق العمل الذين يقدمون دعماً مباشراً للناجين/الناجيات؛ يمكن أن تكون هذه الأداة مفيدة عند استخدامها كتقييم أولي لموقف مدير الحالة فيما يتعلق بالرعاية التي تركز على الناجين/الناجيات. </a:t>
            </a:r>
          </a:p>
          <a:p>
            <a:pPr rtl="1"/>
            <a:endParaRPr lang="ar-SA" baseline="0" dirty="0"/>
          </a:p>
          <a:p>
            <a:pPr algn="r" rtl="1"/>
            <a:r>
              <a:rPr lang="ar-SA" smtClean="0">
                <a:latin typeface="Arial"/>
                <a:cs typeface="Arial"/>
              </a:rPr>
              <a:t>ويمكن أيضاً استخدام الأداة الثانية، </a:t>
            </a:r>
            <a:r>
              <a:rPr lang="ar-SA" b="1" baseline="0" dirty="0">
                <a:latin typeface="Arial"/>
                <a:cs typeface="Arial"/>
              </a:rPr>
              <a:t>تقييم المعرفة الخاصة بإدارة الحالة التي تركز على الناجي/الناجية</a:t>
            </a:r>
            <a:r>
              <a:rPr lang="ar-SA" smtClean="0">
                <a:latin typeface="Arial"/>
                <a:cs typeface="Arial"/>
              </a:rPr>
              <a:t>، كتقييم أولي للعامل الاجتماعي، والتحقق من معرفته الأساسية فيما يتعلق بالعمل مع الناجين/الناجيات. ويمكن استخدام هذا التقييم لوضع خطة للتعامل مع تلك المجالات التي تتطلب فيها المعرفة مزيداً من التطوير. </a:t>
            </a:r>
          </a:p>
          <a:p>
            <a:pPr rtl="1"/>
            <a:endParaRPr lang="ar-SA" baseline="0" dirty="0"/>
          </a:p>
          <a:p>
            <a:pPr algn="r" rtl="1"/>
            <a:r>
              <a:rPr lang="ar-SA" smtClean="0">
                <a:latin typeface="Arial"/>
                <a:cs typeface="Arial"/>
              </a:rPr>
              <a:t>ويمكن استخدام الأداة الثالثة، </a:t>
            </a:r>
            <a:r>
              <a:rPr lang="ar-SA" b="1" baseline="0" dirty="0">
                <a:latin typeface="Arial"/>
                <a:cs typeface="Arial"/>
              </a:rPr>
              <a:t>أداة بناء مهارات إدارة الحالة التي تركز على الناجين</a:t>
            </a:r>
            <a:r>
              <a:rPr lang="ar-SA" smtClean="0">
                <a:latin typeface="Arial"/>
                <a:cs typeface="Arial"/>
              </a:rPr>
              <a:t>، لدعمالعاملين الاجتماعيين في تطوير الكفاءات والمعرفة في عملهم مع الناجين/الناجيات. تُعد هذه الأداة وسيلة رائعة للتخطيط لأهداف الإشراف بالتعاون معالعاملين الاجتماعيين. </a:t>
            </a:r>
          </a:p>
          <a:p>
            <a:pPr rtl="1"/>
            <a:endParaRPr lang="ar-SA" baseline="0" dirty="0"/>
          </a:p>
          <a:p>
            <a:pPr algn="r" rtl="1"/>
            <a:r>
              <a:rPr lang="ar-SA" smtClean="0">
                <a:latin typeface="Arial"/>
                <a:cs typeface="Arial"/>
              </a:rPr>
              <a:t>ويمكن الاطلاع على جميع هذه الأدوات في ملحقات المبادئ التوجيهية لإدارة حالة العنف المبني على النوع الاجتماعي .  ويمكن أيضاً تعديلها بما يتناسب مع السياق الخاص بك.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11</a:t>
            </a:fld>
            <a:endParaRPr lang="ar-SA"/>
          </a:p>
        </p:txBody>
      </p:sp>
    </p:spTree>
    <p:extLst>
      <p:ext uri="{BB962C8B-B14F-4D97-AF65-F5344CB8AC3E}">
        <p14:creationId xmlns:p14="http://schemas.microsoft.com/office/powerpoint/2010/main" val="1639747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**وزع نسخاً من مقياس التوجهات الذي يركز على الناجي/الناجية وإرشادات تسجيل الدرجات.  راجع الإرشادات مع المجموعة.  اطلب منهم أن يُكملوا المقياس أولاً ثم يسجلوا درجات التقييم.  أكد لهم على أنك لن تطلب منهم مشاركة الدرجات الخاصة بهم، لذا يجب أن يتحلوا بالشفافية.  إذ إن الغرض هو أن يجربوا الأداة. ** </a:t>
            </a:r>
            <a:endParaRPr lang="ar-SA" b="1" dirty="0"/>
          </a:p>
          <a:p>
            <a:pPr rtl="1"/>
            <a:endParaRPr lang="ar-SA" dirty="0"/>
          </a:p>
          <a:p>
            <a:pPr algn="r" rtl="1"/>
            <a:r>
              <a:rPr lang="ar-SA" smtClean="0">
                <a:latin typeface="Arial"/>
                <a:cs typeface="Arial"/>
              </a:rPr>
              <a:t>دعونا نقوم ببعض الممارسة مع إحدى هذه الأدوات. سأوزع نسخة من مقياس التوجهات الذي يركز على الناجي/الناجية؛ يُرجى من كل شخص استكمال المقياس بشكل فردي، مع حساب الدرجات التي حصل عليها فور الانتهاء. لن تتم مشاركة درجاتكم أو إجاباتكم. فور انتهاء كل شخص يجلس على طاولتك أو يوجد في مجموعتك الصغيرة، ناقش تجربتك بشأن استكمال المقياس، مع استخدام هذه الأسئلة لتوجيه مناقشتك.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12</a:t>
            </a:fld>
            <a:endParaRPr lang="ar-SA"/>
          </a:p>
        </p:txBody>
      </p:sp>
    </p:spTree>
    <p:extLst>
      <p:ext uri="{BB962C8B-B14F-4D97-AF65-F5344CB8AC3E}">
        <p14:creationId xmlns:p14="http://schemas.microsoft.com/office/powerpoint/2010/main" val="3577946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buNone/>
            </a:pPr>
            <a:r>
              <a:rPr lang="ar-SA" b="1" dirty="0">
                <a:latin typeface="Arial"/>
                <a:cs typeface="Arial"/>
              </a:rPr>
              <a:t>**وزع نسخاً من أداة تقييم المعرفة الخاصة بإدارة الحالة التي تركز على الناجي/الناجية.**</a:t>
            </a:r>
          </a:p>
          <a:p>
            <a:pPr marL="0" indent="0" algn="l" rtl="1">
              <a:buNone/>
            </a:pPr>
            <a:endParaRPr lang="ar-SA" dirty="0"/>
          </a:p>
          <a:p>
            <a:pPr marL="0" indent="0" algn="r" rtl="1">
              <a:buNone/>
            </a:pPr>
            <a:r>
              <a:rPr lang="ar-SA" smtClean="0">
                <a:latin typeface="Arial"/>
                <a:cs typeface="Arial"/>
              </a:rPr>
              <a:t>دعونا نستغرق بعض الوقت في لعب الأدوار باستخدام الأدوات سالفة الذكر. </a:t>
            </a:r>
            <a:r>
              <a:rPr lang="ar-SA" sz="1200" dirty="0">
                <a:latin typeface="Arial"/>
                <a:cs typeface="Arial"/>
              </a:rPr>
              <a:t>انقسموا إلى مجموعات صغيرة لا يزيد عدد كل منها عن 4 أشخاص وليقرأ كل شخص دراسة الحالة عنعامل اجتماعي يحتاج إلى العمل على تطوير المهارات والكفاءات اللازمة للعمل مع ناجين/ناجيات من العنف المبني على النوع الاجتماعي. </a:t>
            </a:r>
          </a:p>
          <a:p>
            <a:pPr marL="0" indent="0" algn="l" rtl="1">
              <a:buNone/>
            </a:pPr>
            <a:endParaRPr lang="ar-SA" sz="1200" dirty="0">
              <a:cs typeface="Arial"/>
            </a:endParaRPr>
          </a:p>
          <a:p>
            <a:pPr marL="0" algn="r" rtl="1">
              <a:buFont typeface="Arial" pitchFamily="34" charset="0"/>
              <a:buChar char="•"/>
            </a:pPr>
            <a:r>
              <a:rPr lang="ar-SA" b="1" dirty="0">
                <a:solidFill>
                  <a:schemeClr val="tx1"/>
                </a:solidFill>
                <a:latin typeface="Arial"/>
                <a:cs typeface="Arial"/>
              </a:rPr>
              <a:t>  </a:t>
            </a:r>
            <a:r>
              <a:rPr lang="ar-SA" dirty="0">
                <a:solidFill>
                  <a:schemeClr val="tx1"/>
                </a:solidFill>
                <a:latin typeface="Arial"/>
                <a:cs typeface="Arial"/>
              </a:rPr>
              <a:t>يعمل العضوان الآخران بالمجموعة على مراقبة ما يفعله ’المشرف‘ وما المجالات التي يمكن أن يحقق ’المشرف‘ تحسناً فيها. </a:t>
            </a:r>
          </a:p>
          <a:p>
            <a:pPr marL="0" algn="r" rtl="1">
              <a:buFont typeface="Arial" pitchFamily="34" charset="0"/>
              <a:buChar char="•"/>
            </a:pPr>
            <a:r>
              <a:rPr lang="ar-SA" dirty="0">
                <a:solidFill>
                  <a:schemeClr val="tx1"/>
                </a:solidFill>
                <a:latin typeface="Arial"/>
                <a:cs typeface="Arial"/>
              </a:rPr>
              <a:t>يُبدل المراقبون ولاعبوا الأدوار أدوارهم.  تقوم المجموعة الثانية بممارسة</a:t>
            </a:r>
            <a:r>
              <a:rPr lang="ar-SA" smtClean="0">
                <a:latin typeface="Arial"/>
                <a:cs typeface="Arial"/>
              </a:rPr>
              <a:t> </a:t>
            </a:r>
            <a:r>
              <a:rPr lang="ar-SA" b="1" dirty="0">
                <a:solidFill>
                  <a:schemeClr val="tx1"/>
                </a:solidFill>
                <a:latin typeface="Arial"/>
                <a:cs typeface="Arial"/>
              </a:rPr>
              <a:t>أداة بناء مهارات إدارة الحالة التي تركز على الناجين/الناجيات</a:t>
            </a:r>
            <a:r>
              <a:rPr lang="ar-SA" dirty="0">
                <a:solidFill>
                  <a:schemeClr val="tx1"/>
                </a:solidFill>
                <a:latin typeface="Arial"/>
                <a:cs typeface="Arial"/>
              </a:rPr>
              <a:t>.</a:t>
            </a:r>
            <a:endParaRPr lang="ar-SA" dirty="0">
              <a:solidFill>
                <a:schemeClr val="tx1"/>
              </a:solidFill>
            </a:endParaRPr>
          </a:p>
          <a:p>
            <a:pPr rtl="1">
              <a:buFont typeface="Arial" pitchFamily="34" charset="0"/>
              <a:buChar char="•"/>
            </a:pPr>
            <a:endParaRPr lang="ar-SA" dirty="0">
              <a:solidFill>
                <a:schemeClr val="tx1"/>
              </a:solidFill>
            </a:endParaRPr>
          </a:p>
          <a:p>
            <a:pPr marL="0" indent="0" algn="l" rtl="1">
              <a:buNone/>
            </a:pPr>
            <a:endParaRPr lang="ar-SA" sz="1200" b="1" dirty="0">
              <a:cs typeface="Arial"/>
            </a:endParaRPr>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13</a:t>
            </a:fld>
            <a:endParaRPr lang="ar-SA"/>
          </a:p>
        </p:txBody>
      </p:sp>
    </p:spTree>
    <p:extLst>
      <p:ext uri="{BB962C8B-B14F-4D97-AF65-F5344CB8AC3E}">
        <p14:creationId xmlns:p14="http://schemas.microsoft.com/office/powerpoint/2010/main" val="1216761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baseline="0" dirty="0">
                <a:latin typeface="Arial"/>
                <a:cs typeface="Arial"/>
              </a:rPr>
              <a:t>**وزع النشرة 18.2 وضع بروتوكول إدارةالحالة.**</a:t>
            </a:r>
          </a:p>
          <a:p>
            <a:pPr rtl="1"/>
            <a:endParaRPr lang="ar-SA" b="1" baseline="0" dirty="0"/>
          </a:p>
          <a:p>
            <a:pPr algn="r" rtl="1"/>
            <a:r>
              <a:rPr lang="ar-SA" smtClean="0">
                <a:latin typeface="Arial"/>
                <a:cs typeface="Arial"/>
              </a:rPr>
              <a:t>يرجى قراءة السيناريو ثم مناقشة ردود الفعل على هذه الحالة في مجموعات صغيرة. ثم تبادلوا الأفكار مع المجموعة بشأن ما البروتوكول الذي سيكون من المهم العمل بموجبه في هذا الموقف؛ اكتبوها وكونوا مستعدين لمشاركتها مع المجموعة الأكبر. (الميسر - إذا كانت لديك القدرة على كتابة البروتوكول على لوح  ورقي أو لوحة، فيرجى القيام بذلك - يمكنك عندئذ مقارنة بروتوكول المجموعات بالتوصيات في الشريحة التالية)</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14</a:t>
            </a:fld>
            <a:endParaRPr lang="ar-SA"/>
          </a:p>
        </p:txBody>
      </p:sp>
    </p:spTree>
    <p:extLst>
      <p:ext uri="{BB962C8B-B14F-4D97-AF65-F5344CB8AC3E}">
        <p14:creationId xmlns:p14="http://schemas.microsoft.com/office/powerpoint/2010/main" val="4022153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smtClean="0">
                <a:latin typeface="Arial"/>
                <a:cs typeface="Arial"/>
              </a:rPr>
              <a:t>بينما يتم توضيح السيناريو في الشريحة الأخيرة، يُعد تطبيق بروتوكول إدارة الحالة مهماً لتوفير الاستقرار والفهم والسلامة في بيئة إدارة الحالة. من المستحسن تضمين الموضوعات التالية في أي بروتوكول لإدارة الحالة: </a:t>
            </a:r>
          </a:p>
          <a:p>
            <a:pPr algn="r" rtl="1"/>
            <a:r>
              <a:rPr lang="ar-SA" b="1" dirty="0">
                <a:latin typeface="Arial"/>
                <a:cs typeface="Arial"/>
              </a:rPr>
              <a:t>عدد الحالات</a:t>
            </a:r>
            <a:r>
              <a:rPr lang="ar-SA" dirty="0" smtClean="0">
                <a:latin typeface="Arial"/>
                <a:cs typeface="Arial"/>
              </a:rPr>
              <a:t> – الحد الأقصى لعدد الحالات التي يجب أن يتعامل معهاالعامل الاجتماعيفي آن واحد</a:t>
            </a:r>
          </a:p>
          <a:p>
            <a:pPr algn="r" rtl="1"/>
            <a:r>
              <a:rPr lang="ar-SA" sz="1200" b="1" kern="1200" dirty="0" smtClean="0">
                <a:solidFill>
                  <a:schemeClr val="tx1"/>
                </a:solidFill>
                <a:effectLst/>
                <a:latin typeface="+mn-lt"/>
                <a:ea typeface="+mn-ea"/>
                <a:cs typeface="+mn-cs"/>
              </a:rPr>
              <a:t>كيف سيتم التعامل مع الحالات ’عالية الخطورة‘</a:t>
            </a:r>
            <a:r>
              <a:rPr lang="ar-SA" sz="1200" i="1" kern="1200" dirty="0" smtClean="0">
                <a:solidFill>
                  <a:schemeClr val="tx1"/>
                </a:solidFill>
                <a:effectLst/>
                <a:latin typeface="+mn-lt"/>
                <a:ea typeface="+mn-ea"/>
                <a:cs typeface="+mn-cs"/>
              </a:rPr>
              <a:t> </a:t>
            </a:r>
            <a:r>
              <a:rPr lang="ar-SA" sz="1200" kern="1200" dirty="0" smtClean="0">
                <a:solidFill>
                  <a:schemeClr val="tx1"/>
                </a:solidFill>
                <a:effectLst/>
                <a:latin typeface="+mn-lt"/>
                <a:ea typeface="+mn-ea"/>
                <a:cs typeface="+mn-cs"/>
              </a:rPr>
              <a:t>– متى يخبراللعامل الاجتماعي المشرف بالحالة؟</a:t>
            </a:r>
            <a:endParaRPr lang="ar-SA" dirty="0" smtClean="0">
              <a:latin typeface="Arial"/>
              <a:cs typeface="Arial"/>
            </a:endParaRPr>
          </a:p>
          <a:p>
            <a:pPr algn="r" rtl="1"/>
            <a:r>
              <a:rPr lang="ar-SA" b="1" dirty="0">
                <a:latin typeface="Arial"/>
                <a:cs typeface="Arial"/>
              </a:rPr>
              <a:t>الإبلاغ الإلزامي </a:t>
            </a:r>
            <a:r>
              <a:rPr lang="ar-SA" dirty="0" smtClean="0">
                <a:latin typeface="Arial"/>
                <a:cs typeface="Arial"/>
              </a:rPr>
              <a:t>– الإجراءات والتوجيهات الخاصة بالتعامل مع حالات إبلاغ معينة</a:t>
            </a:r>
          </a:p>
          <a:p>
            <a:pPr algn="r" rtl="1"/>
            <a:r>
              <a:rPr lang="ar-SA" b="1" dirty="0">
                <a:latin typeface="Arial"/>
                <a:cs typeface="Arial"/>
              </a:rPr>
              <a:t>قائمة النماذج </a:t>
            </a:r>
            <a:r>
              <a:rPr lang="ar-SA" dirty="0" smtClean="0">
                <a:latin typeface="Arial"/>
                <a:cs typeface="Arial"/>
              </a:rPr>
              <a:t>– قائمة مرجعية بالنماذج التي يتعين استكمالها لكل </a:t>
            </a:r>
            <a:r>
              <a:rPr lang="ar-SA" dirty="0" smtClean="0">
                <a:latin typeface="Arial"/>
                <a:cs typeface="Arial"/>
              </a:rPr>
              <a:t>حالة</a:t>
            </a:r>
            <a:endParaRPr lang="en-US" dirty="0" smtClean="0">
              <a:latin typeface="Arial"/>
              <a:cs typeface="Arial"/>
            </a:endParaRPr>
          </a:p>
          <a:p>
            <a:pPr algn="r" rtl="1"/>
            <a:r>
              <a:rPr lang="ar-SA" sz="1200" b="1" kern="1200" dirty="0" smtClean="0">
                <a:solidFill>
                  <a:schemeClr val="tx1"/>
                </a:solidFill>
                <a:effectLst/>
                <a:latin typeface="+mn-lt"/>
                <a:ea typeface="+mn-ea"/>
                <a:cs typeface="+mn-cs"/>
              </a:rPr>
              <a:t>إرشادات حفظ الحالات في ملفات </a:t>
            </a:r>
            <a:r>
              <a:rPr lang="ar-SA" sz="1200" kern="1200" dirty="0" smtClean="0">
                <a:solidFill>
                  <a:schemeClr val="tx1"/>
                </a:solidFill>
                <a:effectLst/>
                <a:latin typeface="+mn-lt"/>
                <a:ea typeface="+mn-ea"/>
                <a:cs typeface="+mn-cs"/>
              </a:rPr>
              <a:t>–إرشادات واضحة بشأن كيفية تنظيم الأوراق في ملفات وكيفية حفظ تلك الملفات</a:t>
            </a:r>
            <a:endParaRPr lang="ar-SA" dirty="0" smtClean="0">
              <a:latin typeface="Arial"/>
              <a:cs typeface="Arial"/>
            </a:endParaRPr>
          </a:p>
          <a:p>
            <a:pPr algn="r" rtl="1"/>
            <a:r>
              <a:rPr lang="ar-SA" dirty="0" smtClean="0">
                <a:latin typeface="Arial"/>
                <a:cs typeface="Arial"/>
              </a:rPr>
              <a:t> </a:t>
            </a:r>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15</a:t>
            </a:fld>
            <a:endParaRPr lang="ar-SA"/>
          </a:p>
        </p:txBody>
      </p:sp>
    </p:spTree>
    <p:extLst>
      <p:ext uri="{BB962C8B-B14F-4D97-AF65-F5344CB8AC3E}">
        <p14:creationId xmlns:p14="http://schemas.microsoft.com/office/powerpoint/2010/main" val="740554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والآن وبعد أن ناقشنا الغرض من الإشراف، سوف نتحدث أكثر عن ثلاث طرق مختلفة من الإشراف: الإشراف الفردي، ومراجعات ملف الحالة، والإشراف الجماعي.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16</a:t>
            </a:fld>
            <a:endParaRPr lang="ar-SA"/>
          </a:p>
        </p:txBody>
      </p:sp>
    </p:spTree>
    <p:extLst>
      <p:ext uri="{BB962C8B-B14F-4D97-AF65-F5344CB8AC3E}">
        <p14:creationId xmlns:p14="http://schemas.microsoft.com/office/powerpoint/2010/main" val="99897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سوف نبدأ بتناول الإشراف الفردي بشأن حالة جديدة، الذي يتضمن 5 خطوات مميزة. تتمثل الخطوة الأولى في فهم المعلومات الأساسية للحالة. ويمكن تحقيق ذلك من خلال طرح أسئلة مثل "من هو/هي الناجي/الناجية؟ ماذا حدث؟ كيف تم الإبلاغ عن الحالة؟" وإذا كان الناجي/الناجية طفلاً/طفلةً، "من مقدم الرعاية الأساسي؟" تتمثل الخطوة الثانية في فهم الاحتياجات الفورية التي يحددهاالعامل الاجتماعي والناجية. ويمكن تحقيق هذا من خلال طرح أسئلة مثل "ما احتياجات السلامة الفورية للناجية؟ ما الاحتياجات الطبية اللازمة لها؟" و"ما احتياجاتها النفسية والاجتماعية؟"</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17</a:t>
            </a:fld>
            <a:endParaRPr lang="ar-SA"/>
          </a:p>
        </p:txBody>
      </p:sp>
    </p:spTree>
    <p:extLst>
      <p:ext uri="{BB962C8B-B14F-4D97-AF65-F5344CB8AC3E}">
        <p14:creationId xmlns:p14="http://schemas.microsoft.com/office/powerpoint/2010/main" val="2024233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تتمثل الخطوة الثالثة في فهم كيف أتمالعامل الاجتماعي التخطيط لإجراءات الحالة والذي يمكن تحقيقه من خلال طرح الأسئلة التالية: "هل تم وضع خطة للسلامة؟ ما الإحالات التي تم إجراؤها؟" و"هل يشكل التفكير في الانتحار مصدراً للقلق؟" وتتمثل الخطوة الرابعة في دعمالعامل الاجتماعي بالمتابعة من خلال طرح الأسئلة التالية "ما الخطوات التالية التي يتعين اتخاذها؟" و"متى ستجتمع مع الناجية مرة أخرى؟" وتتمثل الخطوة الخامسة والنهائية في اختتام جلسة الإشراف عن طريق إبداء التقدير لجهودالعامل الاجتماعي وعمله مع الناجية وعرض دعمك المستمر. ويمكنك فعل ذلك كأن تقول مثلاً "شكراً لك على عملك الدقيق مع الناجية". إنني هنا لدعمك إذا كنت بحاجة للدعم قبل إشرافنا التالي."</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18</a:t>
            </a:fld>
            <a:endParaRPr lang="ar-SA"/>
          </a:p>
        </p:txBody>
      </p:sp>
    </p:spTree>
    <p:extLst>
      <p:ext uri="{BB962C8B-B14F-4D97-AF65-F5344CB8AC3E}">
        <p14:creationId xmlns:p14="http://schemas.microsoft.com/office/powerpoint/2010/main" val="630067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**وزع النشرة 18.3 الإشراف الفردي - الحالات الجديدة.**</a:t>
            </a:r>
            <a:endParaRPr lang="ar-SA" b="1" dirty="0"/>
          </a:p>
          <a:p>
            <a:pPr rtl="1"/>
            <a:endParaRPr lang="ar-SA" dirty="0"/>
          </a:p>
          <a:p>
            <a:pPr algn="r" rtl="1"/>
            <a:r>
              <a:rPr lang="ar-SA" smtClean="0">
                <a:latin typeface="Arial"/>
                <a:cs typeface="Arial"/>
              </a:rPr>
              <a:t>دعونا نطبق عملياً ما تعلمناه للتو. سوف ننقسم إلى مجموعتين (بالنسبة للميسر، يمكنك تقسيم الغرفة إلى مجموعات ثنائية ثم التقسيم إلى مجموعة من العدد 1 والعدد 2). بالنسبة للمجموعة 1،تُرجى مراجعة خطوات الإشراف الخاص بحالة جديدة، وسوف تلعب دور مشرف. سوف أعطي كل مجموعة نشرة تحتوي على معلومات أساسية خاصةبعامل اجتماعي ومشرف. </a:t>
            </a:r>
          </a:p>
          <a:p>
            <a:pPr rtl="1"/>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بعدلعب الأدوار لمدة 10 دقائق تقريباً، اطلب من الجميع العودة إلى المجموعة الأكبر ومشاركة الخبرات. </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19</a:t>
            </a:fld>
            <a:endParaRPr lang="ar-SA"/>
          </a:p>
        </p:txBody>
      </p:sp>
    </p:spTree>
    <p:extLst>
      <p:ext uri="{BB962C8B-B14F-4D97-AF65-F5344CB8AC3E}">
        <p14:creationId xmlns:p14="http://schemas.microsoft.com/office/powerpoint/2010/main" val="21024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dirty="0">
                <a:solidFill>
                  <a:schemeClr val="tx1"/>
                </a:solidFill>
                <a:effectLst/>
                <a:latin typeface="Arial"/>
                <a:cs typeface="Arial"/>
              </a:rPr>
              <a:t>نظرة عامة - الوحدة 18: الإشراف الخاص بإدارة الحالة التي تركز على الناجين/الناجيات</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اكتساب المعرفة الأساسية بالغرض من الإشراف ووظيفته.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استخدام مختلف الأدوات الرقابية لتقييم الأداء.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وصف مختلف الوسائل التي يمكن من خلالها إجراء الإشراف.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 ساعتان و45 دقيقة (غير شاملة استراحة مقترحة مدتها 15 دقيقة)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18.1- الغرض (واحدة لكل مشارك)</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18.2 – وضع بروتوكول إدارة الحالة (واحدة لكل مشارك)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18.3 – الإشراف الفردي - الحالات الجديدة (واحدة لكل مشارك)</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12.3 – نشاط استنتاج الخلاصة (واحدة لكل مشارك)</a:t>
            </a:r>
            <a:endParaRPr lang="ar-SA" sz="1200" kern="1200" dirty="0">
              <a:solidFill>
                <a:schemeClr val="tx1"/>
              </a:solidFill>
              <a:effectLst/>
              <a:latin typeface="Arial"/>
              <a:ea typeface="Arial"/>
              <a:cs typeface="Arial"/>
            </a:endParaRPr>
          </a:p>
          <a:p>
            <a:pPr marL="0" indent="0" algn="r" rtl="1">
              <a:buFont typeface="Arial" charset="0"/>
              <a:buNone/>
            </a:pPr>
            <a:r>
              <a:rPr lang="ar-SA" smtClean="0">
                <a:latin typeface="Arial"/>
                <a:cs typeface="Arial"/>
              </a:rPr>
              <a:t> </a:t>
            </a: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الإعداد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ترتيب الغرفة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endParaRPr lang="ar-SA" sz="1200" kern="1200" dirty="0">
              <a:solidFill>
                <a:schemeClr val="tx1"/>
              </a:solidFill>
              <a:effectLst/>
              <a:latin typeface="Arial"/>
              <a:ea typeface="Arial"/>
              <a:cs typeface="Arial"/>
            </a:endParaRPr>
          </a:p>
          <a:p>
            <a:pPr mar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 دقيقة - الأهداف والمقدمة (1-5)</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 دقيقة - نشاط الغرض (6-7)</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 دقائق - نشاط المبادئ الإرشادية (8-9)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 دقيقة - تحديد الجاهزية والنشاط (10-11)</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 دقائق - نشاط لعب الأدوار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 دقائق - نشاط التحضير (13-14)</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 دقيقة - الإشراف (15-18)</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 دقيقة - الإشراف الفردي والنشاط (يتبع) (19-22)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 دقائق - مراجعة ملف الحالة (23)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 دقيقة - الإشراف الجماعي والنشاط (24-25)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 دقيقة - لعب الأدوار النهائي (26)</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 دقائق - الإنهاء (27)</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الإشراف هو عنصر من عناصر إدارة الحالة وهو من السهل إغفاله، نظراً لكثرة الاحتياجات الطارئة والطاغية التي يمكن أن تبدو كأولويات أهم. ومع ذلك، من أجل تقديم خدمات متسقة وعالية الجودة والحفاظ عليها من الضروري التأكد من إجراء الإشراف؛ ويجب التأكيد على هذا الأمر أثناء هذه الوحدة التدريبية.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يجب أن يكون الميسر على دراية بإجراءات الإشراف وأدواته المبينة في المبادئ التوجيهية لإدارةالحالة.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لا يتعلق الإشراف بتحديد الأخطاء واتخاذ العقوبات بشأنها؛ وإنما يجب أن يكون بمثابة عملية دعم وتثقيف تقوم على نقاط القوة وتساعد العامل الاجتماعي على التعامل مع المواقف الصعبة.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ويجب أن يكون الإشراف منتظماً ومنسجماً وتعاونياً وآمناً ويعمل على دعم التعلم والنمو المهني ويكون نموذجاً يُحتذى به في الممارسة الجيدة من قِبل المشرف.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ويجب أن يكون هناك بروتوكول لإدارة الحالة قيد التطبيق لدعم فاعلية العمل. ويجب أن يتضمن هذا البروتوكول التفاصيل الآتية: كم عدد الحالات التي ينبغي على العامل الاجتماعي التعامل معها في نفس الوقت، وكيف سيتم التعامل مع الحالات عالية الخطورة، والمبادئ التوجيهية للتعامل مع مواقف الإبلاغ الإلزامي وإرشادات توثيق وحفظ الحالات في ملفات. </a:t>
            </a:r>
            <a:endParaRPr lang="ar-SA" sz="1200" kern="1200" dirty="0">
              <a:solidFill>
                <a:schemeClr val="tx1"/>
              </a:solidFill>
              <a:effectLst/>
              <a:latin typeface="Arial"/>
              <a:ea typeface="Arial"/>
              <a:cs typeface="Arial"/>
            </a:endParaRPr>
          </a:p>
          <a:p>
            <a:pPr rtl="1"/>
            <a:endParaRPr lang="ar-SA" sz="1200" kern="1200" dirty="0">
              <a:solidFill>
                <a:schemeClr val="tx1"/>
              </a:solidFill>
              <a:effectLst/>
              <a:latin typeface="Arial"/>
              <a:ea typeface="Arial"/>
              <a:cs typeface="Arial"/>
            </a:endParaRPr>
          </a:p>
          <a:p>
            <a:pPr rtl="1"/>
            <a:endParaRPr lang="ar-SA" sz="1200" kern="1200" dirty="0">
              <a:solidFill>
                <a:schemeClr val="tx1"/>
              </a:solidFill>
              <a:effectLst/>
              <a:latin typeface="Arial"/>
              <a:ea typeface="Arial"/>
              <a:cs typeface="Arial"/>
            </a:endParaRPr>
          </a:p>
          <a:p>
            <a:pPr algn="r" rtl="1"/>
            <a:r>
              <a:rPr lang="ar-SA" smtClean="0">
                <a:latin typeface="Arial"/>
                <a:cs typeface="Arial"/>
              </a:rPr>
              <a:t>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2</a:t>
            </a:fld>
            <a:endParaRPr lang="ar-SA"/>
          </a:p>
        </p:txBody>
      </p:sp>
    </p:spTree>
    <p:extLst>
      <p:ext uri="{BB962C8B-B14F-4D97-AF65-F5344CB8AC3E}">
        <p14:creationId xmlns:p14="http://schemas.microsoft.com/office/powerpoint/2010/main" val="1443380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يُعد الإشراف الفردي للحالات الجارية مماثلاً جداً للإشراف الخاص بالحالات الجديدة، ولكن في هذه الحالات يتعين علىالعاملة الاجتماعية أن تأتي إلى جلسة الإشراف وهي مستعدة بالمعلومات التالية: 1- التحديثات بشأن سياق الحالة واحتياجاتها، 2- التقدم المحرز بشأن خطط الإجراءات، 3- الأسئلة أو القضايا المحددة التي يلزم الدعم بشأنها. من المهم للعاملين الاجتماعيين أن تكون لديهم أسئلة معدة للحالات الجارية لأن ضيق الوقت قد لا يسمح للمشرف والعاملين الاجتماعيين بمراجعة جميع الحالات المفتوحة. كما يضطلع المشرف أيضاً بمسؤوليات في الإشراف الخاص بإدارة الحالة الجارية: 1- إعطاءالعاملة الاجتماعية الفرصة للتحدث أولاً، وعدم الاستئثار بالحوار، 2- مطالبة العاملة الاجتماعية بلعب دور النهج الذي تتبعه، فسوف يتيح لك هذا الفرصة لمشاهدة كيف تقدم خدمات إدارة الحالة، 3- تقديم تعقيبات ملموسة، 4- حثالعاملة الاجتماعية على التفكير العميق بشأن ما الذي كان بمقدورها أن تفعله بشكل مختلف (عدم التسرع في إصدار الأحكام)، 5 حل المشكلات معالعاملة الاجتماعية بشأن الحواجز أو النزاعات أو المشكلات، 6- دعمالعاملة الاجتماعية في تحديد الخطوات التالية.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20</a:t>
            </a:fld>
            <a:endParaRPr lang="ar-SA"/>
          </a:p>
        </p:txBody>
      </p:sp>
    </p:spTree>
    <p:extLst>
      <p:ext uri="{BB962C8B-B14F-4D97-AF65-F5344CB8AC3E}">
        <p14:creationId xmlns:p14="http://schemas.microsoft.com/office/powerpoint/2010/main" val="1627104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عند إجراء الإشراف الفردي، يمكن للمشرفين استخدام الكثير من الأدوات المختلفة، مثل أدوات العنف المبني على النوع الاجتماعي المذكورة في جزء سابق من هذا التدريب. من المستحسن أيضاً أن يستخدم المشرفون القائمة المرجعية بشأن جودة إدارة الحالة. يمكن استخدام هذه القائمة المرجعية بثلاث طرق مختلفة: يمكن استخدامها طوال الحالة لتقييم تطبيقالعامل الاجتماعي للمهارات أثناء كل خطوة من عمل الحالة، ويمكن استخدامها فور إغلاق الحالة لتقييم المهارات والممارسة الشاملة للعامل الاجتماعي، ويمكن استخدامها من قِبلالعامل الاجتماعي كتقييم ذاتي لاجتماعاته مع الناجين/الناجيات. ويمكن الاطلاع على هذه القائمة المرجعية أيضاً في ملحق المبادئ التوجيهية لإدارة حالة العنف المبني على النوع الاجتماعي . </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21</a:t>
            </a:fld>
            <a:endParaRPr lang="ar-SA"/>
          </a:p>
        </p:txBody>
      </p:sp>
    </p:spTree>
    <p:extLst>
      <p:ext uri="{BB962C8B-B14F-4D97-AF65-F5344CB8AC3E}">
        <p14:creationId xmlns:p14="http://schemas.microsoft.com/office/powerpoint/2010/main" val="13293303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حسناً، دعونا نطبق هذا عملياً أيضاً. يُرجى العودة إلى مجموعات من النشاط السابق (المجموعتان 1 و2). بالنسبة للمجموعة 2، راجعوا خطوات الإشراف لحالة جارية، سوف تلعبون دور المشرف. بالنسبة للمجموعة 1، فكروا في ناج/ناجية تعملون معها حالياً، سوف تلعبون دور شخص خاضع للإشراف. بالنسبة للأشخاص الخاضعين للإشراف، يرجى تذكر تغيير اسم الناجي/الناجية والمعلومات التعريفية لأغراض السرية! </a:t>
            </a:r>
          </a:p>
          <a:p>
            <a:pPr rtl="1"/>
            <a:endParaRPr lang="ar-SA" baseline="0" dirty="0"/>
          </a:p>
          <a:p>
            <a:pPr algn="r" rtl="1"/>
            <a:r>
              <a:rPr lang="ar-SA" smtClean="0">
                <a:latin typeface="Arial"/>
                <a:cs typeface="Arial"/>
              </a:rPr>
              <a:t>بعد لعب الأدوار لمدة 10 دقائق تقريباً، اطلب من الجميع العودة إلى المجموعة الأكبر ومشاركة الخبرات.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22</a:t>
            </a:fld>
            <a:endParaRPr lang="ar-SA"/>
          </a:p>
        </p:txBody>
      </p:sp>
    </p:spTree>
    <p:extLst>
      <p:ext uri="{BB962C8B-B14F-4D97-AF65-F5344CB8AC3E}">
        <p14:creationId xmlns:p14="http://schemas.microsoft.com/office/powerpoint/2010/main" val="1952305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إذا كان لدى منظمتك نظام لتوثيق الحالات، فيمكن أن تساعد مراجعة ملفات الحالة بشكل منتظم</a:t>
            </a:r>
          </a:p>
          <a:p>
            <a:pPr algn="r" rtl="1"/>
            <a:r>
              <a:rPr lang="ar-SA" sz="1200" kern="1200" baseline="0" dirty="0">
                <a:solidFill>
                  <a:schemeClr val="tx1"/>
                </a:solidFill>
                <a:latin typeface="Arial"/>
                <a:cs typeface="Arial"/>
              </a:rPr>
              <a:t>منظمتك على تعقب مدى استخدام وملء النماذج بشكل صحيح وكيف تُقدم الخدمات</a:t>
            </a:r>
          </a:p>
          <a:p>
            <a:pPr algn="r" rtl="1"/>
            <a:r>
              <a:rPr lang="ar-SA" sz="1200" kern="1200" baseline="0" dirty="0">
                <a:solidFill>
                  <a:schemeClr val="tx1"/>
                </a:solidFill>
                <a:latin typeface="Arial"/>
                <a:cs typeface="Arial"/>
              </a:rPr>
              <a:t>(كما هو موثق في ملف القضية). </a:t>
            </a:r>
            <a:r>
              <a:rPr lang="ar-SA" smtClean="0">
                <a:latin typeface="Arial"/>
                <a:cs typeface="Arial"/>
              </a:rPr>
              <a:t>تؤدي مراجعات ملف الحالة وظيفة إدارية للإشراف من خلال ضمان ملء النماذج بشكل صحيح ورصد الخدمات المقدمة. </a:t>
            </a:r>
            <a:r>
              <a:rPr lang="ar-SA" sz="1200" kern="1200" baseline="0" dirty="0">
                <a:solidFill>
                  <a:schemeClr val="tx1"/>
                </a:solidFill>
                <a:latin typeface="Arial"/>
                <a:cs typeface="Arial"/>
              </a:rPr>
              <a:t>يجب ألا تحل مراجعات ملف الحالة محل الإشراف الفعلي من قِبل الشخص، ويجب دائماً أن تُستكمل المعلومات التي يحصل عليها المشرفون عن طريق طرق إشرافية أخرى.  </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عند مراجعة ملفات الحالة، يجب أن يبحث المشرفون على إدارة الحالة عما يلي:</a:t>
            </a:r>
          </a:p>
          <a:p>
            <a:pPr rtl="1"/>
            <a:endParaRPr lang="ar-SA" sz="1200" b="1"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نموذج الموافقة</a:t>
            </a:r>
          </a:p>
          <a:p>
            <a:pPr algn="r" rtl="1"/>
            <a:r>
              <a:rPr lang="ar-SA" sz="1200" kern="1200" baseline="0" dirty="0">
                <a:solidFill>
                  <a:schemeClr val="tx1"/>
                </a:solidFill>
                <a:latin typeface="Arial"/>
                <a:cs typeface="Arial"/>
              </a:rPr>
              <a:t>احصل على توقيع الناجي/الناجية على نموذج الموافقة، أو إذا كان الناجي طفلاً/طفلة، فاحصل على توقيع مقدم الرعاية أو شخص بالغ</a:t>
            </a:r>
          </a:p>
          <a:p>
            <a:pPr algn="r" rtl="1"/>
            <a:r>
              <a:rPr lang="ar-SA" sz="1200" kern="1200" baseline="0" dirty="0">
                <a:solidFill>
                  <a:schemeClr val="tx1"/>
                </a:solidFill>
                <a:latin typeface="Arial"/>
                <a:cs typeface="Arial"/>
              </a:rPr>
              <a:t>موثوق أوالعامل الاجتماعي نفسه (في الحالات التي لا يوجد فيها شخص بالغ آخر) أو الطفل نفسه/الطفلة نفسها (إذا كان عمره/عمرها 15 عاماً</a:t>
            </a:r>
          </a:p>
          <a:p>
            <a:pPr algn="r" rtl="1"/>
            <a:r>
              <a:rPr lang="ar-SA" sz="1200" kern="1200" baseline="0" dirty="0">
                <a:solidFill>
                  <a:schemeClr val="tx1"/>
                </a:solidFill>
                <a:latin typeface="Arial"/>
                <a:cs typeface="Arial"/>
              </a:rPr>
              <a:t>فأكثر)؟ هل تم توثيق الموافقة المطلعة المكتوبة عند الاقتضاء؟</a:t>
            </a:r>
          </a:p>
          <a:p>
            <a:pPr rtl="1"/>
            <a:endParaRPr lang="ar-SA" sz="1200" b="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نموذج التقييم</a:t>
            </a:r>
          </a:p>
          <a:p>
            <a:pPr algn="r" rtl="1">
              <a:buFont typeface="Arial" pitchFamily="34" charset="0"/>
              <a:buChar char="•"/>
            </a:pPr>
            <a:r>
              <a:rPr lang="ar-SA" sz="1200" kern="1200" baseline="0" dirty="0">
                <a:solidFill>
                  <a:schemeClr val="tx1"/>
                </a:solidFill>
                <a:latin typeface="Arial"/>
                <a:cs typeface="Arial"/>
              </a:rPr>
              <a:t> هلالعامل الاجتماعي يقدم وصفاً كتابياً للحادث في نموذج التقييم؟</a:t>
            </a:r>
          </a:p>
          <a:p>
            <a:pPr algn="r" rtl="1">
              <a:buFont typeface="Arial" pitchFamily="34" charset="0"/>
              <a:buChar char="•"/>
            </a:pPr>
            <a:r>
              <a:rPr lang="ar-SA" sz="1200" kern="1200" baseline="0" dirty="0">
                <a:solidFill>
                  <a:schemeClr val="tx1"/>
                </a:solidFill>
                <a:latin typeface="Arial"/>
                <a:cs typeface="Arial"/>
              </a:rPr>
              <a:t> هل تم توثيق احتياجات الناجي/الناجية؟</a:t>
            </a:r>
          </a:p>
          <a:p>
            <a:pPr algn="r" rtl="1">
              <a:buFont typeface="Arial" pitchFamily="34" charset="0"/>
              <a:buChar char="•"/>
            </a:pPr>
            <a:r>
              <a:rPr lang="ar-SA" sz="1200" kern="1200" baseline="0" dirty="0">
                <a:solidFill>
                  <a:schemeClr val="tx1"/>
                </a:solidFill>
                <a:latin typeface="Arial"/>
                <a:cs typeface="Arial"/>
              </a:rPr>
              <a:t> هل تم توثيق الإحالات الأولية؟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خطة إجراءات الحالة</a:t>
            </a:r>
          </a:p>
          <a:p>
            <a:pPr algn="r" rtl="1">
              <a:buFont typeface="Arial" pitchFamily="34" charset="0"/>
              <a:buChar char="•"/>
            </a:pPr>
            <a:r>
              <a:rPr lang="ar-SA" sz="1200" kern="1200" baseline="0" dirty="0">
                <a:solidFill>
                  <a:schemeClr val="tx1"/>
                </a:solidFill>
                <a:latin typeface="Arial"/>
                <a:cs typeface="Arial"/>
              </a:rPr>
              <a:t> هل يحددالعامل الاجتماعي أهدافاً واضحة ويضع الإجراءات والجداول الزمنية والشخص المسؤول عن</a:t>
            </a:r>
          </a:p>
          <a:p>
            <a:pPr algn="r" rtl="1"/>
            <a:r>
              <a:rPr lang="ar-SA" sz="1200" kern="1200" baseline="0" dirty="0">
                <a:solidFill>
                  <a:schemeClr val="tx1"/>
                </a:solidFill>
                <a:latin typeface="Arial"/>
                <a:cs typeface="Arial"/>
              </a:rPr>
              <a:t>الإجراء؟</a:t>
            </a:r>
            <a:endParaRPr lang="ar-SA" dirty="0"/>
          </a:p>
          <a:p>
            <a:pPr algn="r" rtl="1">
              <a:buFont typeface="Arial" pitchFamily="34" charset="0"/>
              <a:buChar char="•"/>
            </a:pPr>
            <a:r>
              <a:rPr lang="ar-SA" sz="1200" kern="1200" baseline="0" dirty="0">
                <a:solidFill>
                  <a:schemeClr val="tx1"/>
                </a:solidFill>
                <a:latin typeface="Arial"/>
                <a:cs typeface="Arial"/>
              </a:rPr>
              <a:t> هل تتماشى الأهداف مع الاحتياجات المحددة؟</a:t>
            </a:r>
          </a:p>
          <a:p>
            <a:pPr algn="r" rtl="1">
              <a:buFont typeface="Arial" pitchFamily="34" charset="0"/>
              <a:buChar char="•"/>
            </a:pPr>
            <a:r>
              <a:rPr lang="ar-SA" sz="1200" kern="1200" baseline="0" dirty="0">
                <a:solidFill>
                  <a:schemeClr val="tx1"/>
                </a:solidFill>
                <a:latin typeface="Arial"/>
                <a:cs typeface="Arial"/>
              </a:rPr>
              <a:t>هل النموذج أو نموذج المتابعة يُستخدم لإجراء المتابعة لتوثيق التقدم المحرز وتقييم الاحتياجات الجديدة؟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ملاحظات الحالة</a:t>
            </a:r>
          </a:p>
          <a:p>
            <a:pPr algn="r" rtl="1">
              <a:buFont typeface="Arial" pitchFamily="34" charset="0"/>
              <a:buChar char="•"/>
            </a:pPr>
            <a:r>
              <a:rPr lang="ar-SA" sz="1200" kern="1200" baseline="0" dirty="0">
                <a:solidFill>
                  <a:schemeClr val="tx1"/>
                </a:solidFill>
                <a:latin typeface="Arial"/>
                <a:cs typeface="Arial"/>
              </a:rPr>
              <a:t> هل يتم توثيق الملاحظات المأخوذة من جلسات المتابعة؟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نموذج إغلاق ملف الحالة</a:t>
            </a:r>
          </a:p>
          <a:p>
            <a:pPr algn="r" rtl="1">
              <a:buFont typeface="Arial" pitchFamily="34" charset="0"/>
              <a:buChar char="•"/>
            </a:pPr>
            <a:r>
              <a:rPr lang="ar-SA" sz="1200" kern="1200" baseline="0" dirty="0">
                <a:solidFill>
                  <a:schemeClr val="tx1"/>
                </a:solidFill>
                <a:latin typeface="Arial"/>
                <a:cs typeface="Arial"/>
              </a:rPr>
              <a:t>هل الحالة تلبي معايير إغلاق ملف الحالة؟</a:t>
            </a:r>
          </a:p>
          <a:p>
            <a:pPr algn="r" rtl="1">
              <a:buFont typeface="Arial" pitchFamily="34" charset="0"/>
              <a:buChar char="•"/>
            </a:pPr>
            <a:r>
              <a:rPr lang="ar-SA" sz="1200" kern="1200" baseline="0" dirty="0">
                <a:solidFill>
                  <a:schemeClr val="tx1"/>
                </a:solidFill>
                <a:latin typeface="Arial"/>
                <a:cs typeface="Arial"/>
              </a:rPr>
              <a:t>هل تم استكمال نموذج إغلاق ملف الحالة وتوقيعه من قِبل أحد المشرفين؟</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يمكن للمشرفين وضع جدول زمني يحددون فيه عشوائياً عدداً معيناً من الملفات لمراجعتها من قِبل كل</a:t>
            </a:r>
          </a:p>
          <a:p>
            <a:pPr algn="r" rtl="1"/>
            <a:r>
              <a:rPr lang="ar-SA" sz="1200" kern="1200" baseline="0" dirty="0">
                <a:solidFill>
                  <a:schemeClr val="tx1"/>
                </a:solidFill>
                <a:latin typeface="Arial"/>
                <a:cs typeface="Arial"/>
              </a:rPr>
              <a:t>عامل اجتماعي أو من قِبل عدد قليل من العاملين الاجتماعيين، أو مراجعة ملفين لكل عاملحالة كل أسبوع، مع تدوين أي</a:t>
            </a:r>
          </a:p>
          <a:p>
            <a:pPr algn="r" rtl="1"/>
            <a:r>
              <a:rPr lang="ar-SA" sz="1200" kern="1200" baseline="0" dirty="0">
                <a:solidFill>
                  <a:schemeClr val="tx1"/>
                </a:solidFill>
                <a:latin typeface="Arial"/>
                <a:cs typeface="Arial"/>
              </a:rPr>
              <a:t>تحديات معينة تواجه العامل الاجتماعي فيما يتعلق بالأوراق أو تحد مشترك ينشأ فيما بين الملفات</a:t>
            </a:r>
          </a:p>
          <a:p>
            <a:pPr algn="r" rtl="1"/>
            <a:r>
              <a:rPr lang="ar-SA" sz="1200" kern="1200" baseline="0" dirty="0">
                <a:solidFill>
                  <a:schemeClr val="tx1"/>
                </a:solidFill>
                <a:latin typeface="Arial"/>
                <a:cs typeface="Arial"/>
              </a:rPr>
              <a:t>عبر الفريق. يمكن مناقشة نتائج مراجعات ملف الحالة في جلسات إشراف فردية أو جماعية.</a:t>
            </a:r>
          </a:p>
          <a:p>
            <a:pPr rtl="1"/>
            <a:endParaRPr lang="ar-SA" sz="1200" kern="1200" baseline="0" dirty="0">
              <a:solidFill>
                <a:schemeClr val="tx1"/>
              </a:solidFill>
              <a:latin typeface="Arial"/>
              <a:ea typeface="Arial"/>
              <a:cs typeface="Arial"/>
            </a:endParaRPr>
          </a:p>
          <a:p>
            <a:pPr algn="r" rtl="1"/>
            <a:r>
              <a:rPr lang="ar-SA" b="1" baseline="0" dirty="0">
                <a:latin typeface="Arial"/>
                <a:cs typeface="Arial"/>
              </a:rPr>
              <a:t>*هل يود أي شخص مشاركة كيف تبدو مراجعات ملف الحالة الخاصة به؟*</a:t>
            </a:r>
          </a:p>
          <a:p>
            <a:pPr rtl="1"/>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23</a:t>
            </a:fld>
            <a:endParaRPr lang="ar-SA"/>
          </a:p>
        </p:txBody>
      </p:sp>
    </p:spTree>
    <p:extLst>
      <p:ext uri="{BB962C8B-B14F-4D97-AF65-F5344CB8AC3E}">
        <p14:creationId xmlns:p14="http://schemas.microsoft.com/office/powerpoint/2010/main" val="12528393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الطريقة الثالثة والأخيرة التي يمكن من خلالها إجراء الإشراف تكون من خلال إشراف الأقران/ الإشراف الجماعي. </a:t>
            </a:r>
            <a:r>
              <a:rPr lang="ar-SA" sz="1200" kern="1200" dirty="0">
                <a:solidFill>
                  <a:schemeClr val="tx1"/>
                </a:solidFill>
                <a:effectLst/>
                <a:latin typeface="Arial"/>
                <a:cs typeface="Arial"/>
              </a:rPr>
              <a:t>يتيح الإشراف الجماعي أو إشراف الأقران لفريق العمل العاملين في نفس مكان العمل الفرصة للتحدث مع بعضهم البعض بشأن عملهم والتفكير في عملهم ومشاركة المعلومات والتجارب والمشكلات. فهو بمثابة منتدى حيث يمكن للأشخاص الاستماع إلى بعضهم البعض وإعطاء التعقيبات القيمة عن التحديات والإستراتيجيات الفعالة للتغلب على هذه التحديات. ويجب أن يكون إشراف الأقران تجربة داعمة للتعلم والمشاركة وأن يُقدم شهرياً لمقدمي الخدمة.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عند التخطيط لإجراء الإشراف الجماعي توجد بضعة اعتبارات أساسية ينبغي أخذها في الحسبان: التكرار والمدة، إذا كان هذا الإشراف يتم بالإضافة إلى الإشراف المنتظم، تذكر أنه يضيف التزاماً زمنياً إضافياً، ويلزم وقت تحضير للإشراف الجماعي، وصيغة الإشراف الجماعي - هل سيكون مراجعة للحالة أو جلسة تناقش موضوعاً محدداً أو طريقة لتأكيد الفهم على سبيل المثال؟ – وفي النهاية، هيكل الإشراف الجماعي. ومن الهياكل المقترحة إجراء افتتاح الجلسة والتحقق لمدة 10-15 دقيقة، ومناقشة محتوى الجلسة لمدة 45-60 دقيقة والإغلاق/الرعاية الذاتية لمدة 5-15 دقيقة.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rtl="1"/>
              <a:t>24</a:t>
            </a:fld>
            <a:endParaRPr lang="ar-SA"/>
          </a:p>
        </p:txBody>
      </p:sp>
    </p:spTree>
    <p:extLst>
      <p:ext uri="{BB962C8B-B14F-4D97-AF65-F5344CB8AC3E}">
        <p14:creationId xmlns:p14="http://schemas.microsoft.com/office/powerpoint/2010/main" val="1614638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دعونا ننقسم إلى مجموعات صغيرة مرة أخرى لمناقشة ما هو مهم في الإشراف الجماعي حسب رأيك. استخدم الأسئلة الموجودة في الشريحة للمساعدة في توجيه محادثتك. كن مستعداً لمشاركة بعض تجاربك مع المجموعة الأكبر. </a:t>
            </a:r>
          </a:p>
          <a:p>
            <a:pPr rtl="1"/>
            <a:endParaRPr lang="ar-SA" baseline="0" dirty="0"/>
          </a:p>
          <a:p>
            <a:pPr algn="r" rtl="1"/>
            <a:r>
              <a:rPr lang="ar-SA" smtClean="0">
                <a:latin typeface="Arial"/>
                <a:cs typeface="Arial"/>
              </a:rPr>
              <a:t>*تأكد من مراعاة العناصر التالية:</a:t>
            </a:r>
          </a:p>
          <a:p>
            <a:pPr marL="171450" indent="-171450" algn="r" rtl="1">
              <a:buFontTx/>
              <a:buChar char="-"/>
            </a:pPr>
            <a:r>
              <a:rPr lang="ar-SA" smtClean="0">
                <a:latin typeface="Arial"/>
                <a:cs typeface="Arial"/>
              </a:rPr>
              <a:t>حماية السرية (على سبيل المثال، استخدام حالات افتراضية، وعدم استخدام معلومات تعريفية وما إلى ذلك).</a:t>
            </a:r>
          </a:p>
          <a:p>
            <a:pPr marL="171450" indent="-171450" algn="r" rtl="1">
              <a:buFontTx/>
              <a:buChar char="-"/>
            </a:pPr>
            <a:r>
              <a:rPr lang="ar-SA" smtClean="0">
                <a:latin typeface="Arial"/>
                <a:cs typeface="Arial"/>
              </a:rPr>
              <a:t>التأكد من أن الجلسة تنتهي بشيء ما يساهم في </a:t>
            </a:r>
            <a:r>
              <a:rPr lang="ar-SA" sz="1200" kern="1200" dirty="0">
                <a:solidFill>
                  <a:schemeClr val="tx1"/>
                </a:solidFill>
                <a:effectLst/>
                <a:latin typeface="Arial"/>
                <a:cs typeface="Arial"/>
              </a:rPr>
              <a:t>تجديد الطاقة والهمة والدافع.</a:t>
            </a:r>
            <a:r>
              <a:rPr lang="ar-SA" smtClean="0">
                <a:latin typeface="Arial"/>
                <a:cs typeface="Arial"/>
              </a:rPr>
              <a:t> </a:t>
            </a:r>
            <a:r>
              <a:rPr lang="ar-SA" sz="1200" kern="1200" dirty="0">
                <a:solidFill>
                  <a:schemeClr val="tx1"/>
                </a:solidFill>
                <a:effectLst/>
                <a:latin typeface="Arial"/>
                <a:cs typeface="Arial"/>
              </a:rPr>
              <a:t>من الممكن إنهاؤها بأحد الأنشطة مثل شيء ما محفز للهمة أو رقصة أو أغنية أو نكتة أو تمرين استرخائي وما إلى ذلك. </a:t>
            </a:r>
          </a:p>
          <a:p>
            <a:pPr marL="171450" indent="-171450" algn="r" rtl="1">
              <a:buFontTx/>
              <a:buChar char="-"/>
            </a:pPr>
            <a:r>
              <a:rPr lang="ar-SA" sz="1200" kern="1200" baseline="0" dirty="0">
                <a:solidFill>
                  <a:schemeClr val="tx1"/>
                </a:solidFill>
                <a:effectLst/>
                <a:latin typeface="Arial"/>
                <a:cs typeface="Arial"/>
              </a:rPr>
              <a:t>الحفاظ على جدول زمني منتظم لجلسات الإشراف</a:t>
            </a:r>
          </a:p>
          <a:p>
            <a:pPr marL="171450" indent="-171450" algn="r" rtl="1">
              <a:buFontTx/>
              <a:buChar char="-"/>
            </a:pPr>
            <a:r>
              <a:rPr lang="ar-SA" sz="1200" kern="1200" baseline="0" dirty="0">
                <a:solidFill>
                  <a:schemeClr val="tx1"/>
                </a:solidFill>
                <a:effectLst/>
                <a:latin typeface="Arial"/>
                <a:cs typeface="Arial"/>
              </a:rPr>
              <a:t>التأكد من مشاركة الموضوعات مسبقاً،</a:t>
            </a:r>
          </a:p>
          <a:p>
            <a:pPr marL="171450" indent="-171450" rtl="1">
              <a:buFontTx/>
              <a:buChar char="-"/>
            </a:pPr>
            <a:endParaRPr lang="ar-SA" sz="1200" kern="1200" baseline="0" dirty="0">
              <a:solidFill>
                <a:schemeClr val="tx1"/>
              </a:solidFill>
              <a:effectLst/>
              <a:latin typeface="Arial"/>
              <a:ea typeface="Arial"/>
              <a:cs typeface="Arial"/>
            </a:endParaRPr>
          </a:p>
          <a:p>
            <a:pPr marL="171450" indent="-171450" algn="r" rtl="1">
              <a:buFontTx/>
              <a:buChar char="-"/>
            </a:pPr>
            <a:r>
              <a:rPr lang="ar-SA" sz="1200" kern="1200" baseline="0" dirty="0">
                <a:solidFill>
                  <a:schemeClr val="tx1"/>
                </a:solidFill>
                <a:effectLst/>
                <a:latin typeface="Arial"/>
                <a:cs typeface="Arial"/>
              </a:rPr>
              <a:t>وما إلى ذلك.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rtl="1"/>
              <a:t>25</a:t>
            </a:fld>
            <a:endParaRPr lang="ar-SA"/>
          </a:p>
        </p:txBody>
      </p:sp>
    </p:spTree>
    <p:extLst>
      <p:ext uri="{BB962C8B-B14F-4D97-AF65-F5344CB8AC3E}">
        <p14:creationId xmlns:p14="http://schemas.microsoft.com/office/powerpoint/2010/main" val="4560940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b="1" dirty="0">
                <a:latin typeface="Arial"/>
                <a:cs typeface="Arial"/>
              </a:rPr>
              <a:t>**وزع النشرة 18.4 – نشاط استنتاج الخلاصة**</a:t>
            </a:r>
          </a:p>
          <a:p>
            <a:pPr rtl="1"/>
            <a:endParaRPr lang="ar-SA" b="1" dirty="0"/>
          </a:p>
          <a:p>
            <a:pPr algn="r" rtl="1"/>
            <a:r>
              <a:rPr lang="ar-SA" smtClean="0">
                <a:latin typeface="Arial"/>
                <a:cs typeface="Arial"/>
              </a:rPr>
              <a:t>والآن، دعونا نضع كل ما تعلمناه قيد الممارسة! سوف يتم تعيين إحدى طرق الإشراف لكل مجموعة صغيرة لإجراءلعب الأدوار باستخدام إحدى دراسات الحالة التي سأوزعها عليكم. بعد إجراءلعب الأدوار في مجموعاتكم الصغيرة لبعض الوقت، تقوم كل مجموعة صغيرة بعد ذلك ’بتقديم‘ ما لعبته من أدوار للمجموعة الأكبر. (بالنسبة للميسر، عين إحدى هذه الطرق الأربع للمجموعات: 1- الإشراف الفردي لحالة جديدة، 2- الإشراف الفردي لحالة جارية، 3- الإشراف الفردي باستخدام القائمة المرجعية لإدارة الحالة، و4- الإشراف الجماعي.) </a:t>
            </a:r>
          </a:p>
          <a:p>
            <a:pPr rtl="1"/>
            <a:endParaRPr lang="ar-SA" baseline="0" dirty="0"/>
          </a:p>
          <a:p>
            <a:pPr algn="r" rtl="1"/>
            <a:r>
              <a:rPr lang="ar-SA" smtClean="0">
                <a:latin typeface="Arial"/>
                <a:cs typeface="Arial"/>
              </a:rPr>
              <a:t>(بعد قضاء المجموعات بعض الوقت في لعب الأدوار، يجب أن يبدأ الميسر وأحد المتطوعين لعب الأدوار باستخدام إحدى الطرق الأربع)</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rtl="1"/>
              <a:t>26</a:t>
            </a:fld>
            <a:endParaRPr lang="ar-SA"/>
          </a:p>
        </p:txBody>
      </p:sp>
    </p:spTree>
    <p:extLst>
      <p:ext uri="{BB962C8B-B14F-4D97-AF65-F5344CB8AC3E}">
        <p14:creationId xmlns:p14="http://schemas.microsoft.com/office/powerpoint/2010/main" val="24706643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algn="r" rtl="1" eaLnBrk="1" hangingPunct="1">
              <a:spcBef>
                <a:spcPct val="0"/>
              </a:spcBef>
              <a:defRPr/>
            </a:pPr>
            <a:r>
              <a:rPr lang="ar-SA" b="1" dirty="0">
                <a:latin typeface="Arial"/>
                <a:cs typeface="Arial"/>
              </a:rPr>
              <a:t>**مراجعة الرسائل الرئيسية من الجلسة.**</a:t>
            </a:r>
          </a:p>
          <a:p>
            <a:pPr rtl="1" eaLnBrk="1" hangingPunct="1">
              <a:spcBef>
                <a:spcPct val="0"/>
              </a:spcBef>
              <a:defRPr/>
            </a:pPr>
            <a:endParaRPr lang="ar-SA" dirty="0"/>
          </a:p>
          <a:p>
            <a:pPr algn="r" rtl="1" eaLnBrk="1" hangingPunct="1">
              <a:spcBef>
                <a:spcPct val="0"/>
              </a:spcBef>
              <a:defRPr/>
            </a:pPr>
            <a:r>
              <a:rPr lang="ar-SA" dirty="0"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defRPr/>
            </a:pPr>
            <a:endParaRPr lang="ar-SA" dirty="0"/>
          </a:p>
          <a:p>
            <a:pPr algn="r" rtl="1" eaLnBrk="1" fontAlgn="auto" hangingPunct="1">
              <a:spcBef>
                <a:spcPts val="0"/>
              </a:spcBef>
              <a:spcAft>
                <a:spcPts val="0"/>
              </a:spcAft>
              <a:defRPr/>
            </a:pPr>
            <a:r>
              <a:rPr lang="ar-SA" b="1" dirty="0">
                <a:latin typeface="Arial"/>
                <a:cs typeface="Arial"/>
              </a:rPr>
              <a:t> </a:t>
            </a:r>
            <a:r>
              <a:rPr lang="ar-SA" sz="1200" b="1" kern="1200" dirty="0" smtClean="0">
                <a:solidFill>
                  <a:schemeClr val="tx1"/>
                </a:solidFill>
                <a:effectLst/>
                <a:latin typeface="+mn-lt"/>
                <a:ea typeface="+mn-ea"/>
                <a:cs typeface="+mn-cs"/>
              </a:rPr>
              <a:t>*أسئلة تحفيزية، حسب الحاجة</a:t>
            </a:r>
            <a:r>
              <a:rPr lang="ar-EG" sz="1200" b="1" kern="1200" smtClean="0">
                <a:solidFill>
                  <a:schemeClr val="tx1"/>
                </a:solidFill>
                <a:effectLst/>
                <a:latin typeface="+mn-lt"/>
                <a:ea typeface="+mn-ea"/>
                <a:cs typeface="+mn-cs"/>
              </a:rPr>
              <a:t>:</a:t>
            </a:r>
            <a:endParaRPr lang="ar-SA" b="1" dirty="0">
              <a:latin typeface="Arial"/>
              <a:cs typeface="Arial"/>
            </a:endParaRPr>
          </a:p>
          <a:p>
            <a:pPr rtl="1" eaLnBrk="1" fontAlgn="auto" hangingPunct="1">
              <a:spcBef>
                <a:spcPts val="0"/>
              </a:spcBef>
              <a:spcAft>
                <a:spcPts val="0"/>
              </a:spcAft>
              <a:defRPr/>
            </a:pPr>
            <a:endParaRPr lang="ar-SA" dirty="0"/>
          </a:p>
          <a:p>
            <a:pPr algn="r" rtl="1" eaLnBrk="1" fontAlgn="auto" hangingPunct="1">
              <a:spcBef>
                <a:spcPts val="0"/>
              </a:spcBef>
              <a:spcAft>
                <a:spcPts val="0"/>
              </a:spcAft>
              <a:defRPr/>
            </a:pPr>
            <a:r>
              <a:rPr lang="ar-SA" dirty="0" smtClean="0">
                <a:latin typeface="Arial"/>
                <a:cs typeface="Arial"/>
              </a:rPr>
              <a:t>- كيف وجدت هذه الجلسة؟ </a:t>
            </a:r>
          </a:p>
          <a:p>
            <a:pPr marL="171450" indent="-171450" algn="r" rtl="1" eaLnBrk="1" fontAlgn="auto" hangingPunct="1">
              <a:spcBef>
                <a:spcPts val="0"/>
              </a:spcBef>
              <a:spcAft>
                <a:spcPts val="0"/>
              </a:spcAft>
              <a:buFontTx/>
              <a:buChar char="-"/>
              <a:defRPr/>
            </a:pPr>
            <a:r>
              <a:rPr lang="ar-SA" dirty="0" smtClean="0">
                <a:latin typeface="Arial"/>
                <a:cs typeface="Arial"/>
              </a:rPr>
              <a:t>ما الذي كان سهلاً؟ ما الذي كان صعباً؟ </a:t>
            </a:r>
          </a:p>
          <a:p>
            <a:pPr marL="171450" indent="-171450" algn="r" rtl="1" eaLnBrk="1" fontAlgn="auto" hangingPunct="1">
              <a:spcBef>
                <a:spcPts val="0"/>
              </a:spcBef>
              <a:spcAft>
                <a:spcPts val="0"/>
              </a:spcAft>
              <a:buFontTx/>
              <a:buChar char="-"/>
              <a:defRPr/>
            </a:pPr>
            <a:r>
              <a:rPr lang="ar-SA" dirty="0" smtClean="0">
                <a:latin typeface="Arial"/>
                <a:cs typeface="Arial"/>
              </a:rPr>
              <a:t>ما الذي ترغب في مواصلة التفكير بشأنه لاحقاً؟</a:t>
            </a:r>
          </a:p>
          <a:p>
            <a:pPr rtl="1" eaLnBrk="1" hangingPunct="1">
              <a:spcBef>
                <a:spcPct val="0"/>
              </a:spcBef>
              <a:defRPr/>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332ADD6D-7969-4A5D-883C-C428409FDD5A}" type="slidenum">
              <a:rPr lang="en-US">
                <a:solidFill>
                  <a:prstClr val="black"/>
                </a:solidFill>
              </a:rPr>
              <a:pPr rtl="1"/>
              <a:t>27</a:t>
            </a:fld>
            <a:endParaRPr lang="ar-SA">
              <a:solidFill>
                <a:prstClr val="black"/>
              </a:solidFill>
            </a:endParaRPr>
          </a:p>
        </p:txBody>
      </p:sp>
    </p:spTree>
    <p:extLst>
      <p:ext uri="{BB962C8B-B14F-4D97-AF65-F5344CB8AC3E}">
        <p14:creationId xmlns:p14="http://schemas.microsoft.com/office/powerpoint/2010/main" val="2662612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200" dirty="0">
                <a:latin typeface="Arial"/>
                <a:cs typeface="Arial"/>
              </a:rPr>
              <a:t>اكتساب المعرفة الأساسية بالغرض من الإشراف ووظيفته. </a:t>
            </a:r>
          </a:p>
          <a:p>
            <a:pPr algn="r" rtl="1"/>
            <a:r>
              <a:rPr lang="ar-SA" sz="1200" dirty="0">
                <a:latin typeface="Arial"/>
                <a:cs typeface="Arial"/>
              </a:rPr>
              <a:t>فهم كيفية استخدام مختلف الأدوات الرقابية لتقييم الأداء. </a:t>
            </a:r>
          </a:p>
          <a:p>
            <a:pPr algn="r" rtl="1"/>
            <a:r>
              <a:rPr lang="ar-SA" sz="1200" dirty="0">
                <a:latin typeface="Arial"/>
                <a:cs typeface="Arial"/>
              </a:rPr>
              <a:t> وصف مختلف الوسائل التي يمكن من خلالها إجراء الإشراف. </a:t>
            </a:r>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3</a:t>
            </a:fld>
            <a:endParaRPr lang="ar-SA"/>
          </a:p>
        </p:txBody>
      </p:sp>
    </p:spTree>
    <p:extLst>
      <p:ext uri="{BB962C8B-B14F-4D97-AF65-F5344CB8AC3E}">
        <p14:creationId xmlns:p14="http://schemas.microsoft.com/office/powerpoint/2010/main" val="1393162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مثل هذه البيئة المتسارعة عندما تكون كل لحظة من وقتك لها ثمن، من المنطقي أن نطرح السؤال الأساسي جداً "لماذا نحتاج إلى الإشراف؟" وللبدء، دعونا نعّرف الإشراف ودور المشرف. *(قبل عرض محتوى الشريحة، اسأل المجموعة ما هو دور المشرف برأيهم.)* اقرأ التعريف. </a:t>
            </a:r>
          </a:p>
          <a:p>
            <a:pPr rtl="1"/>
            <a:endParaRPr lang="ar-SA" baseline="0" dirty="0"/>
          </a:p>
          <a:p>
            <a:pPr algn="r" rtl="1"/>
            <a:r>
              <a:rPr lang="ar-SA" sz="1200" kern="1200" baseline="0" dirty="0">
                <a:solidFill>
                  <a:schemeClr val="tx1"/>
                </a:solidFill>
                <a:latin typeface="Arial"/>
                <a:cs typeface="Arial"/>
              </a:rPr>
              <a:t>جميع المنظمات التي تقدم خدمات إدارة حالة العنف المبني على النوع الاجتماعييجب أن يكون لديها مشرف حالات واحد على الأقل يكون مسؤولاً عن</a:t>
            </a:r>
          </a:p>
          <a:p>
            <a:pPr algn="r" rtl="1"/>
            <a:r>
              <a:rPr lang="ar-SA" sz="1200" kern="1200" baseline="0" dirty="0">
                <a:solidFill>
                  <a:schemeClr val="tx1"/>
                </a:solidFill>
                <a:latin typeface="Arial"/>
                <a:cs typeface="Arial"/>
              </a:rPr>
              <a:t>التأكد من أن أعضاء فريق العمل مدربون وجاهزون للضلاع بدورهم لإدارة الحالة وأنيتابعالعاملين الاجتماعين بانتظام </a:t>
            </a:r>
          </a:p>
          <a:p>
            <a:pPr algn="r" rtl="1"/>
            <a:r>
              <a:rPr lang="ar-SA" sz="1200" kern="1200" baseline="0" dirty="0">
                <a:solidFill>
                  <a:schemeClr val="tx1"/>
                </a:solidFill>
                <a:latin typeface="Arial"/>
                <a:cs typeface="Arial"/>
              </a:rPr>
              <a:t>ويقدم الدعم اللازم لهم لتقديم رعاية عالية الجودة. يجب أيضاً أن يكون مشرفو الحالات</a:t>
            </a:r>
          </a:p>
          <a:p>
            <a:pPr algn="r" rtl="1"/>
            <a:r>
              <a:rPr lang="ar-SA" sz="1200" kern="1200" baseline="0" dirty="0">
                <a:solidFill>
                  <a:schemeClr val="tx1"/>
                </a:solidFill>
                <a:latin typeface="Arial"/>
                <a:cs typeface="Arial"/>
              </a:rPr>
              <a:t>متواجدين لتقديم الاستشارات في حالات الطوارئ. وعلى نحو مثالي، فإن المشرفين على الحالاتهم أشخاص يتمتعون بسنوات عديدة من</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baseline="0" dirty="0">
                <a:solidFill>
                  <a:schemeClr val="tx1"/>
                </a:solidFill>
                <a:latin typeface="Arial"/>
                <a:cs typeface="Arial"/>
              </a:rPr>
              <a:t>الخبرة المباشرة للعمل في مجال حالات العنف المبني على النوع الاجتماعي. </a:t>
            </a:r>
            <a:r>
              <a:rPr lang="ar-SA" smtClean="0">
                <a:latin typeface="Arial"/>
                <a:cs typeface="Arial"/>
              </a:rPr>
              <a:t>دعونا نلقي نظرة أكثر عمقاً على وظيفة الإشراف والغرض منه.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rtl="1"/>
            <a:endParaRPr lang="ar-SA" sz="1200" kern="1200" baseline="0" dirty="0">
              <a:solidFill>
                <a:schemeClr val="tx1"/>
              </a:solidFill>
              <a:latin typeface="Arial"/>
              <a:ea typeface="Arial"/>
              <a:cs typeface="Arial"/>
            </a:endParaRPr>
          </a:p>
          <a:p>
            <a:pPr algn="r" rtl="1"/>
            <a:r>
              <a:rPr lang="ar-SA" b="1" baseline="0" dirty="0">
                <a:latin typeface="Arial"/>
                <a:cs typeface="Arial"/>
              </a:rPr>
              <a:t>*ملحوظة. قد يلتبس الأمر على بعض أعضاء فريق العمل بخصوص استخدام المصطلح ’الإشراف‘ هنا، فقد يكونون معتادين على استخدام المصطلح في سياق أوسع نطاقاً للعلاقات الإشرافية مع الموظفين. وعلى غرار استخدامنا إياه هنا، فإن الإشراف لا يعني أن جميع وظائف المشرف تكون وجهاً لوجه مع الموظف؛ وإنما، يعني إشرافاً في سياق محددللعامل الاجتماعي - تقديم الدعم لضمان أن العامل الاجتماعي يؤدي دوره على أكمل وجه. إذا كانت ثمة كلمة مختلفة تصف هذه العملية بشكل أفضل في سياقك، فاستخدمها. </a:t>
            </a:r>
            <a:endParaRPr lang="ar-SA" b="1"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4</a:t>
            </a:fld>
            <a:endParaRPr lang="ar-SA"/>
          </a:p>
        </p:txBody>
      </p:sp>
    </p:spTree>
    <p:extLst>
      <p:ext uri="{BB962C8B-B14F-4D97-AF65-F5344CB8AC3E}">
        <p14:creationId xmlns:p14="http://schemas.microsoft.com/office/powerpoint/2010/main" val="3654141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spcBef>
                <a:spcPct val="0"/>
              </a:spcBef>
            </a:pPr>
            <a:r>
              <a:rPr lang="ar-SA" smtClean="0">
                <a:latin typeface="Arial"/>
                <a:cs typeface="Arial"/>
              </a:rPr>
              <a:t>في مجال العمل الاجتماعي، توجد ثلاث وظائف للإشراف </a:t>
            </a:r>
          </a:p>
          <a:p>
            <a:pPr rtl="1">
              <a:spcBef>
                <a:spcPct val="0"/>
              </a:spcBef>
            </a:pPr>
            <a:endParaRPr lang="ar-SA" altLang="en-US" sz="1200" b="1" baseline="0" dirty="0">
              <a:ea typeface="Arial"/>
            </a:endParaRPr>
          </a:p>
          <a:p>
            <a:pPr algn="r" rtl="1">
              <a:spcBef>
                <a:spcPct val="0"/>
              </a:spcBef>
            </a:pPr>
            <a:r>
              <a:rPr lang="ar-SA" altLang="en-US" sz="1200" b="1" dirty="0">
                <a:latin typeface="Arial"/>
                <a:cs typeface="Arial"/>
              </a:rPr>
              <a:t>داعم: </a:t>
            </a:r>
            <a:r>
              <a:rPr lang="ar-SA" altLang="en-US" sz="1200" dirty="0">
                <a:latin typeface="Arial"/>
                <a:cs typeface="Arial"/>
              </a:rPr>
              <a:t>دعم العناصر العملية والنفسية لدور </a:t>
            </a:r>
          </a:p>
          <a:p>
            <a:pPr rtl="1">
              <a:spcBef>
                <a:spcPct val="0"/>
              </a:spcBef>
            </a:pPr>
            <a:endParaRPr lang="ar-SA" altLang="en-US" sz="1200" b="1" dirty="0">
              <a:ea typeface="Arial"/>
            </a:endParaRPr>
          </a:p>
          <a:p>
            <a:pPr algn="r" rtl="1">
              <a:spcBef>
                <a:spcPct val="0"/>
              </a:spcBef>
            </a:pPr>
            <a:r>
              <a:rPr lang="ar-SA" altLang="en-US" sz="1200" b="1" dirty="0">
                <a:latin typeface="Arial"/>
                <a:cs typeface="Arial"/>
              </a:rPr>
              <a:t>تثقيفي: </a:t>
            </a:r>
            <a:r>
              <a:rPr lang="ar-SA" altLang="en-US" sz="1200" dirty="0">
                <a:latin typeface="Arial"/>
                <a:cs typeface="Arial"/>
              </a:rPr>
              <a:t>تشجيع التفكير والاستكشاف في العمل وتطوير رؤى وتصورات وأساليب عمل جديدة</a:t>
            </a:r>
          </a:p>
          <a:p>
            <a:pPr rtl="1">
              <a:spcBef>
                <a:spcPct val="0"/>
              </a:spcBef>
            </a:pPr>
            <a:endParaRPr lang="ar-SA" altLang="en-US" sz="1200" b="1" dirty="0">
              <a:ea typeface="Arial"/>
            </a:endParaRPr>
          </a:p>
          <a:p>
            <a:pPr algn="r" rtl="1">
              <a:spcBef>
                <a:spcPct val="0"/>
              </a:spcBef>
            </a:pPr>
            <a:r>
              <a:rPr lang="ar-SA" altLang="en-US" sz="1200" b="1" dirty="0">
                <a:latin typeface="Arial"/>
                <a:cs typeface="Arial"/>
              </a:rPr>
              <a:t>إداري: </a:t>
            </a:r>
            <a:r>
              <a:rPr lang="ar-SA" altLang="en-US" sz="1200" dirty="0">
                <a:latin typeface="Arial"/>
                <a:cs typeface="Arial"/>
              </a:rPr>
              <a:t>تعزيز مستويات عمل جيدة والمحافظة عليها - جعل الممارسة الجيدة وسيلة معيارية للعمل، ودعم فريق العمل لعمل الأشياء بنفس الطريقة.</a:t>
            </a:r>
            <a:endParaRPr lang="ar-SA" altLang="en-US" sz="1200" dirty="0">
              <a:ea typeface="Arial"/>
            </a:endParaRPr>
          </a:p>
          <a:p>
            <a:pPr rtl="1">
              <a:spcBef>
                <a:spcPct val="0"/>
              </a:spcBef>
            </a:pPr>
            <a:endParaRPr lang="ar-SA" altLang="en-US" sz="1200" dirty="0">
              <a:ea typeface="Arial"/>
            </a:endParaRPr>
          </a:p>
          <a:p>
            <a:pPr algn="r" rtl="1"/>
            <a:r>
              <a:rPr lang="ar-SA" smtClean="0">
                <a:latin typeface="Arial"/>
                <a:cs typeface="Arial"/>
              </a:rPr>
              <a:t>ويمكن إجراء تصنيف إضافي لهذه الوظائف الثلاث من خلال فحص مختلف نقاط الإرتكاز لعملية الإشراف. </a:t>
            </a:r>
          </a:p>
          <a:p>
            <a:pPr rtl="1"/>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altLang="en-US" sz="1200" dirty="0">
                <a:latin typeface="Arial"/>
                <a:cs typeface="Arial"/>
              </a:rPr>
              <a:t>المصدر: كادوشين، 1992</a:t>
            </a:r>
            <a:endParaRPr lang="ar-SA" altLang="en-US" sz="2000" dirty="0">
              <a:ea typeface="Arial"/>
            </a:endParaRPr>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5</a:t>
            </a:fld>
            <a:endParaRPr lang="ar-SA"/>
          </a:p>
        </p:txBody>
      </p:sp>
    </p:spTree>
    <p:extLst>
      <p:ext uri="{BB962C8B-B14F-4D97-AF65-F5344CB8AC3E}">
        <p14:creationId xmlns:p14="http://schemas.microsoft.com/office/powerpoint/2010/main" val="4123961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lgn="r" rtl="1">
              <a:buFont typeface="Arial" pitchFamily="34" charset="0"/>
              <a:buChar char="•"/>
            </a:pPr>
            <a:r>
              <a:rPr lang="ar-SA" dirty="0">
                <a:solidFill>
                  <a:schemeClr val="tx1"/>
                </a:solidFill>
                <a:latin typeface="Arial"/>
                <a:cs typeface="Arial"/>
              </a:rPr>
              <a:t>التأكد من أن المساعدين ومقدمي الخدمة قادرون على وضع المعرفة والمهارات المكتسبة من التدريب موضع الممارسة</a:t>
            </a:r>
          </a:p>
          <a:p>
            <a:pPr indent="-457200" algn="r" rtl="1">
              <a:buFont typeface="Arial" pitchFamily="34" charset="0"/>
              <a:buChar char="•"/>
            </a:pPr>
            <a:r>
              <a:rPr lang="ar-SA" dirty="0">
                <a:solidFill>
                  <a:schemeClr val="tx1"/>
                </a:solidFill>
                <a:latin typeface="Arial"/>
                <a:cs typeface="Arial"/>
              </a:rPr>
              <a:t>إتاحة الفرصة لفريق العمل لمناقشة عملهم وتلقي التعقيبات البناءة</a:t>
            </a:r>
          </a:p>
          <a:p>
            <a:pPr indent="-457200" algn="r" rtl="1">
              <a:buFont typeface="Arial" pitchFamily="34" charset="0"/>
              <a:buChar char="•"/>
            </a:pPr>
            <a:r>
              <a:rPr lang="ar-SA" dirty="0">
                <a:solidFill>
                  <a:schemeClr val="tx1"/>
                </a:solidFill>
                <a:latin typeface="Arial"/>
                <a:cs typeface="Arial"/>
              </a:rPr>
              <a:t> إتاحة عقد منتدى لفريق العمل لاستخلاص المعلومات - يُعد هذا ذا أهمية خاصة لمنع التعرض لصدمات نفسية ثانوية</a:t>
            </a:r>
            <a:endParaRPr lang="ar-SA" dirty="0">
              <a:solidFill>
                <a:schemeClr val="tx1"/>
              </a:solidFill>
            </a:endParaRPr>
          </a:p>
          <a:p>
            <a:pPr indent="-457200" algn="r" rtl="1">
              <a:buFont typeface="Arial" pitchFamily="34" charset="0"/>
              <a:buChar char="•"/>
            </a:pPr>
            <a:r>
              <a:rPr lang="ar-SA" dirty="0">
                <a:solidFill>
                  <a:schemeClr val="tx1"/>
                </a:solidFill>
                <a:latin typeface="Arial"/>
                <a:cs typeface="Arial"/>
              </a:rPr>
              <a:t>رصد وإدارة إجهاد فريق العمل</a:t>
            </a:r>
          </a:p>
          <a:p>
            <a:pPr indent="-457200" algn="r" rtl="1">
              <a:buFont typeface="Arial" pitchFamily="34" charset="0"/>
              <a:buChar char="•"/>
            </a:pPr>
            <a:r>
              <a:rPr lang="ar-SA" dirty="0">
                <a:solidFill>
                  <a:schemeClr val="tx1"/>
                </a:solidFill>
                <a:latin typeface="Arial"/>
                <a:cs typeface="Arial"/>
              </a:rPr>
              <a:t>توفير فرصة مستمرة لفريق العمل للتفكير بشأن قيمهم الشخصية ومعتقداتهم وسلوكياتهم وكيف تؤثر هذه القيم والمعتقدات والسلوكيات على عملهم مع الناجين/الناجيات.</a:t>
            </a:r>
          </a:p>
          <a:p>
            <a:pPr indent="-457200" algn="r" rtl="1">
              <a:buFont typeface="Arial" pitchFamily="34" charset="0"/>
              <a:buChar char="•"/>
            </a:pPr>
            <a:r>
              <a:rPr lang="ar-SA" dirty="0">
                <a:solidFill>
                  <a:schemeClr val="tx1"/>
                </a:solidFill>
                <a:latin typeface="Arial"/>
                <a:cs typeface="Arial"/>
              </a:rPr>
              <a:t>توفير المزيد من الفرص التدريبية.</a:t>
            </a:r>
            <a:endParaRPr lang="ar-SA" dirty="0">
              <a:solidFill>
                <a:schemeClr val="tx1"/>
              </a:solidFill>
              <a:cs typeface="Arial"/>
            </a:endParaRPr>
          </a:p>
          <a:p>
            <a:pPr rtl="1"/>
            <a:endParaRPr lang="ar-SA" sz="1200" kern="1200" baseline="0" dirty="0">
              <a:solidFill>
                <a:schemeClr val="tx1"/>
              </a:solidFill>
              <a:latin typeface="Arial"/>
              <a:ea typeface="Arial"/>
              <a:cs typeface="Arial"/>
            </a:endParaRPr>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6</a:t>
            </a:fld>
            <a:endParaRPr lang="ar-SA"/>
          </a:p>
        </p:txBody>
      </p:sp>
    </p:spTree>
    <p:extLst>
      <p:ext uri="{BB962C8B-B14F-4D97-AF65-F5344CB8AC3E}">
        <p14:creationId xmlns:p14="http://schemas.microsoft.com/office/powerpoint/2010/main" val="3007202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**وزع النشرة 18.1 الغرض من الإشراف</a:t>
            </a:r>
            <a:endParaRPr lang="ar-SA" b="1" dirty="0"/>
          </a:p>
          <a:p>
            <a:pPr rtl="1"/>
            <a:endParaRPr lang="ar-SA" dirty="0"/>
          </a:p>
          <a:p>
            <a:pPr algn="r" rtl="1"/>
            <a:r>
              <a:rPr lang="ar-SA" smtClean="0">
                <a:latin typeface="Arial"/>
                <a:cs typeface="Arial"/>
              </a:rPr>
              <a:t>دعونا نختبر فهمنا لما تعلمناه للتو عن وظيفة الإشراف ومحاوره. سوف تنقسمون إلى مجموعات صغيرة.  باستخدام النشرة 18.1، صنف كل محور من الـ 10الخاصة بالإشراف إلى وظيفة واحدة أو أكثر من الوظائف الثلاث للإشراف. (فور فهم الإرشادات، عُد إلى الشريحة السابقة بحيث يمكن للقاعة رؤية الـمحاور العشرة.)</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7</a:t>
            </a:fld>
            <a:endParaRPr lang="ar-SA"/>
          </a:p>
        </p:txBody>
      </p:sp>
    </p:spTree>
    <p:extLst>
      <p:ext uri="{BB962C8B-B14F-4D97-AF65-F5344CB8AC3E}">
        <p14:creationId xmlns:p14="http://schemas.microsoft.com/office/powerpoint/2010/main" val="1096214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كثير من الأحيان، ننظر إلى الإشراف باعتباره عملية لإلقاء الضوء على عيوبنا والأخطاء التي نرتكبها في عملنا - وليس هذا هو المقصود منه!  إننا بحاجة إلى تحويل منظورنا من نهج يرتكز على العيوب إلى نهج يرتكز على الحلول ويستند إلى نقاط القوة. تُعد إدارة الحالة عملاً معقداً وصعباً ويتطلب دعماً؛ وتحتاج إلى الدعم على نحو يقدر قدرات العميلوالعامل الاجتماعي على حد سواء. على سبيل المثال، يمكننا تحويل نهجنا من النظر إلى القيود وأوجه القصور إلى نقاط القوة، ومن المعوقات إلى الإمكانات، ومن المشكلات السابقة إلى الاحتمالات المستقبلية، ومن الحقائق العامة إلى وجهات النظر المتعددة. *هل يمكن لأي شخص أن يضرب لنا مثالاً على أحد هذه التحولات في المنظور*</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8</a:t>
            </a:fld>
            <a:endParaRPr lang="ar-SA"/>
          </a:p>
        </p:txBody>
      </p:sp>
    </p:spTree>
    <p:extLst>
      <p:ext uri="{BB962C8B-B14F-4D97-AF65-F5344CB8AC3E}">
        <p14:creationId xmlns:p14="http://schemas.microsoft.com/office/powerpoint/2010/main" val="2770207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سنتحدث قليلاً الآن عن المبادئ التوجيهية للإشراف ’الجيد‘. انقسموا إلى مجموعات صغيرة مرة أخرى وأعدوا قائمة بـ 3 مبادئ توجيهية تعتقدون أنها ضرورية لتجارب إشرافية إيجابية. سيُتاح لكم حوالي 10 دقائق للمناقشة مع مجموعاتكم ثم تقوم كل مجموعة بالمشاركة مرة أخرى مع المجموعة الأكبر.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9</a:t>
            </a:fld>
            <a:endParaRPr lang="ar-SA"/>
          </a:p>
        </p:txBody>
      </p:sp>
    </p:spTree>
    <p:extLst>
      <p:ext uri="{BB962C8B-B14F-4D97-AF65-F5344CB8AC3E}">
        <p14:creationId xmlns:p14="http://schemas.microsoft.com/office/powerpoint/2010/main" val="16315078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88495"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202267" y="1500713"/>
            <a:ext cx="9981969"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المبادئ التوجيهية </a:t>
            </a:r>
          </a:p>
        </p:txBody>
      </p:sp>
      <p:sp>
        <p:nvSpPr>
          <p:cNvPr id="3" name="Content Placeholder 2"/>
          <p:cNvSpPr>
            <a:spLocks noGrp="1"/>
          </p:cNvSpPr>
          <p:nvPr>
            <p:ph idx="1"/>
          </p:nvPr>
        </p:nvSpPr>
        <p:spPr>
          <a:xfrm>
            <a:off x="1599671" y="2286000"/>
            <a:ext cx="9720262" cy="4022725"/>
          </a:xfrm>
        </p:spPr>
        <p:txBody>
          <a:bodyPr>
            <a:normAutofit/>
          </a:bodyPr>
          <a:lstStyle/>
          <a:p>
            <a:pPr algn="r" rtl="1">
              <a:buClr>
                <a:schemeClr val="accent4">
                  <a:lumMod val="75000"/>
                </a:schemeClr>
              </a:buClr>
              <a:buFont typeface="Wingdings" panose="05000000000000000000" pitchFamily="2" charset="2"/>
              <a:buChar char="ü"/>
            </a:pPr>
            <a:r>
              <a:rPr lang="ar-SA" sz="2800" spc="0" dirty="0">
                <a:solidFill>
                  <a:schemeClr val="tx1"/>
                </a:solidFill>
                <a:latin typeface="Arial"/>
                <a:cs typeface="Arial"/>
              </a:rPr>
              <a:t>منتظم ومنسجم</a:t>
            </a:r>
          </a:p>
          <a:p>
            <a:pPr algn="r" rtl="1">
              <a:buClr>
                <a:schemeClr val="accent4">
                  <a:lumMod val="75000"/>
                </a:schemeClr>
              </a:buClr>
              <a:buFont typeface="Wingdings" panose="05000000000000000000" pitchFamily="2" charset="2"/>
              <a:buChar char="ü"/>
            </a:pPr>
            <a:r>
              <a:rPr lang="ar-SA" sz="2800" spc="0" dirty="0">
                <a:solidFill>
                  <a:schemeClr val="tx1"/>
                </a:solidFill>
                <a:latin typeface="Arial"/>
                <a:cs typeface="Arial"/>
              </a:rPr>
              <a:t>تعاوني</a:t>
            </a:r>
          </a:p>
          <a:p>
            <a:pPr algn="r" rtl="1">
              <a:buClr>
                <a:schemeClr val="accent4">
                  <a:lumMod val="75000"/>
                </a:schemeClr>
              </a:buClr>
              <a:buFont typeface="Wingdings" panose="05000000000000000000" pitchFamily="2" charset="2"/>
              <a:buChar char="ü"/>
            </a:pPr>
            <a:r>
              <a:rPr lang="ar-SA" sz="2800" spc="0" dirty="0">
                <a:solidFill>
                  <a:schemeClr val="tx1"/>
                </a:solidFill>
                <a:latin typeface="Arial"/>
                <a:cs typeface="Arial"/>
              </a:rPr>
              <a:t>فرصة للتعلم والتطور المهني</a:t>
            </a:r>
          </a:p>
          <a:p>
            <a:pPr algn="r" rtl="1">
              <a:buClr>
                <a:schemeClr val="accent4">
                  <a:lumMod val="75000"/>
                </a:schemeClr>
              </a:buClr>
              <a:buFont typeface="Wingdings" panose="05000000000000000000" pitchFamily="2" charset="2"/>
              <a:buChar char="ü"/>
            </a:pPr>
            <a:r>
              <a:rPr lang="ar-SA" sz="2800" spc="0" dirty="0">
                <a:solidFill>
                  <a:schemeClr val="tx1"/>
                </a:solidFill>
                <a:latin typeface="Arial"/>
                <a:cs typeface="Arial"/>
              </a:rPr>
              <a:t>آمن</a:t>
            </a:r>
          </a:p>
          <a:p>
            <a:pPr algn="r" rtl="1">
              <a:buClr>
                <a:schemeClr val="accent4">
                  <a:lumMod val="75000"/>
                </a:schemeClr>
              </a:buClr>
              <a:buFont typeface="Wingdings" panose="05000000000000000000" pitchFamily="2" charset="2"/>
              <a:buChar char="ü"/>
            </a:pPr>
            <a:r>
              <a:rPr lang="ar-SA" sz="2800" spc="0" dirty="0">
                <a:solidFill>
                  <a:schemeClr val="tx1"/>
                </a:solidFill>
                <a:latin typeface="Arial"/>
                <a:cs typeface="Arial"/>
              </a:rPr>
              <a:t>فرصة ليكون ’نموذجاً يُحتذى به‘ في الممارسة الجيدة  </a:t>
            </a:r>
          </a:p>
        </p:txBody>
      </p:sp>
    </p:spTree>
    <p:extLst>
      <p:ext uri="{BB962C8B-B14F-4D97-AF65-F5344CB8AC3E}">
        <p14:creationId xmlns:p14="http://schemas.microsoft.com/office/powerpoint/2010/main" val="3153534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r" rtl="1"/>
            <a:r>
              <a:rPr lang="ar-SA" spc="0" smtClean="0">
                <a:latin typeface="Arial"/>
                <a:cs typeface="Arial"/>
              </a:rPr>
              <a:t>أدوات الإشراف</a:t>
            </a:r>
          </a:p>
        </p:txBody>
      </p:sp>
      <p:sp>
        <p:nvSpPr>
          <p:cNvPr id="3" name="Content Placeholder 2"/>
          <p:cNvSpPr>
            <a:spLocks noGrp="1"/>
          </p:cNvSpPr>
          <p:nvPr>
            <p:ph idx="1"/>
          </p:nvPr>
        </p:nvSpPr>
        <p:spPr>
          <a:xfrm>
            <a:off x="1103057" y="1967077"/>
            <a:ext cx="10216876" cy="4614698"/>
          </a:xfrm>
        </p:spPr>
        <p:txBody>
          <a:bodyPr>
            <a:normAutofit/>
          </a:bodyPr>
          <a:lstStyle/>
          <a:p>
            <a:pPr indent="-457200" algn="r" rtl="1">
              <a:buClr>
                <a:schemeClr val="accent4">
                  <a:lumMod val="75000"/>
                </a:schemeClr>
              </a:buClr>
              <a:buNone/>
            </a:pPr>
            <a:r>
              <a:rPr lang="ar-SA" sz="2000" b="1" spc="0" dirty="0">
                <a:solidFill>
                  <a:schemeClr val="tx1"/>
                </a:solidFill>
                <a:latin typeface="Arial"/>
                <a:cs typeface="Arial"/>
              </a:rPr>
              <a:t>يمكن أن تساعد هذه الأدوات على تحديد جاهزية عضو فريق العمل للعمل مع الناجي/الناجية من العنف المبني على النوع الاجتماعي وإلقاء الضوء على مجالات معينة لتحقيق التعلم والنمو. </a:t>
            </a:r>
          </a:p>
          <a:p>
            <a:pPr indent="-457200" algn="r" rtl="1">
              <a:buClr>
                <a:schemeClr val="accent4">
                  <a:lumMod val="75000"/>
                </a:schemeClr>
              </a:buClr>
              <a:buNone/>
            </a:pPr>
            <a:r>
              <a:rPr lang="ar-SA" sz="2000" b="1" spc="0" dirty="0">
                <a:solidFill>
                  <a:schemeClr val="tx1"/>
                </a:solidFill>
                <a:latin typeface="Arial"/>
                <a:cs typeface="Arial"/>
              </a:rPr>
              <a:t>مقياس التوجهات الذي يركز على الناجي/الناجية </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تقييم التوجهات فيما بين فريق العمل الذين يقدمون دعماً مباشراً للناجين/الناجيات</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14 عبارة لتقييم القيم والمعتقدات</a:t>
            </a:r>
          </a:p>
          <a:p>
            <a:pPr lvl="1" indent="-457200" algn="r" rtl="1">
              <a:buClr>
                <a:schemeClr val="accent4">
                  <a:lumMod val="75000"/>
                </a:schemeClr>
              </a:buClr>
              <a:buNone/>
            </a:pPr>
            <a:endParaRPr lang="ar-SA" sz="1600" spc="0" dirty="0">
              <a:solidFill>
                <a:schemeClr val="tx1"/>
              </a:solidFill>
              <a:cs typeface="Arial"/>
            </a:endParaRPr>
          </a:p>
          <a:p>
            <a:pPr lvl="1" indent="-457200" algn="r" rtl="1">
              <a:buClr>
                <a:schemeClr val="accent4">
                  <a:lumMod val="75000"/>
                </a:schemeClr>
              </a:buClr>
              <a:buNone/>
            </a:pPr>
            <a:r>
              <a:rPr lang="ar-SA" spc="0" dirty="0" smtClean="0">
                <a:latin typeface="Arial"/>
                <a:cs typeface="Arial"/>
              </a:rPr>
              <a:t> </a:t>
            </a:r>
            <a:r>
              <a:rPr lang="ar-SA" sz="2000" b="1" spc="0" dirty="0">
                <a:solidFill>
                  <a:schemeClr val="tx1"/>
                </a:solidFill>
                <a:latin typeface="Arial"/>
                <a:cs typeface="Arial"/>
              </a:rPr>
              <a:t>تقييم المعرفة الخاصة بإدارة الحالة التي تركز على الناجي/الناجية</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تقييم المعرفة الأساسية اللازمة للعمل مع الناجين/الناجيات</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مجالات محددة للمعرفة الخاصة بإدارة الحالة</a:t>
            </a:r>
          </a:p>
          <a:p>
            <a:pPr indent="-457200" algn="r" rtl="1">
              <a:buClr>
                <a:schemeClr val="accent4">
                  <a:lumMod val="75000"/>
                </a:schemeClr>
              </a:buClr>
              <a:buNone/>
            </a:pPr>
            <a:r>
              <a:rPr lang="ar-SA" sz="2000" b="1" spc="0" dirty="0">
                <a:solidFill>
                  <a:schemeClr val="tx1"/>
                </a:solidFill>
                <a:latin typeface="Arial"/>
                <a:cs typeface="Arial"/>
              </a:rPr>
              <a:t>أداة بناء مهارات إدارة الحالة التي تركز على الناجين/الناجيات </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دعم العاملين الاجتماعيين في تطوير الكفاءات في العمل مع الناجين/الناجيات </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المهارات المحددة والأمثلة على استخدام هذه </a:t>
            </a:r>
            <a:r>
              <a:rPr lang="ar-SA" sz="2000" spc="0" dirty="0" smtClean="0">
                <a:solidFill>
                  <a:schemeClr val="tx1"/>
                </a:solidFill>
                <a:latin typeface="Arial"/>
                <a:cs typeface="Arial"/>
              </a:rPr>
              <a:t>المهارات</a:t>
            </a:r>
            <a:endParaRPr lang="ar-SA" sz="2000" spc="0" dirty="0">
              <a:solidFill>
                <a:schemeClr val="tx1"/>
              </a:solidFill>
              <a:latin typeface="Arial"/>
              <a:cs typeface="Arial"/>
            </a:endParaRPr>
          </a:p>
        </p:txBody>
      </p:sp>
    </p:spTree>
    <p:extLst>
      <p:ext uri="{BB962C8B-B14F-4D97-AF65-F5344CB8AC3E}">
        <p14:creationId xmlns:p14="http://schemas.microsoft.com/office/powerpoint/2010/main" val="1773213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422" y="2419659"/>
            <a:ext cx="4769556" cy="1545564"/>
          </a:xfrm>
        </p:spPr>
        <p:txBody>
          <a:bodyPr>
            <a:normAutofit fontScale="90000"/>
          </a:bodyPr>
          <a:lstStyle/>
          <a:p>
            <a:pPr rtl="1">
              <a:lnSpc>
                <a:spcPct val="100000"/>
              </a:lnSpc>
            </a:pPr>
            <a:r>
              <a:rPr lang="ar-SA" spc="0" dirty="0" smtClean="0">
                <a:latin typeface="Arial"/>
                <a:cs typeface="Arial"/>
              </a:rPr>
              <a:t>النشاط:</a:t>
            </a:r>
            <a:r>
              <a:rPr lang="en-US" spc="0" dirty="0" smtClean="0">
                <a:latin typeface="Arial"/>
                <a:cs typeface="Arial"/>
              </a:rPr>
              <a:t/>
            </a:r>
            <a:br>
              <a:rPr lang="en-US" spc="0" dirty="0" smtClean="0">
                <a:latin typeface="Arial"/>
                <a:cs typeface="Arial"/>
              </a:rPr>
            </a:br>
            <a:r>
              <a:rPr lang="ar-SA" spc="0" dirty="0" smtClean="0">
                <a:latin typeface="Arial"/>
                <a:cs typeface="Arial"/>
              </a:rPr>
              <a:t>مقياس التوجهات الذي يركز على الناجي/الناجية </a:t>
            </a:r>
          </a:p>
        </p:txBody>
      </p:sp>
      <p:sp>
        <p:nvSpPr>
          <p:cNvPr id="3" name="Content Placeholder 2"/>
          <p:cNvSpPr>
            <a:spLocks noGrp="1"/>
          </p:cNvSpPr>
          <p:nvPr>
            <p:ph idx="1"/>
          </p:nvPr>
        </p:nvSpPr>
        <p:spPr>
          <a:xfrm>
            <a:off x="808567" y="860778"/>
            <a:ext cx="4478866" cy="5053469"/>
          </a:xfrm>
        </p:spPr>
        <p:txBody>
          <a:bodyPr>
            <a:noAutofit/>
          </a:bodyPr>
          <a:lstStyle/>
          <a:p>
            <a:pPr algn="r" rtl="1">
              <a:buClr>
                <a:srgbClr val="80347D"/>
              </a:buClr>
              <a:buFont typeface="Wingdings" panose="05000000000000000000" pitchFamily="2" charset="2"/>
              <a:buChar char="ß"/>
            </a:pPr>
            <a:endParaRPr lang="ar-SA" dirty="0">
              <a:solidFill>
                <a:schemeClr val="tx1"/>
              </a:solidFill>
              <a:cs typeface="Arial"/>
            </a:endParaRPr>
          </a:p>
          <a:p>
            <a:pPr algn="r" rtl="1">
              <a:buClr>
                <a:srgbClr val="80347D"/>
              </a:buClr>
              <a:buFont typeface="Wingdings" panose="05000000000000000000" pitchFamily="2" charset="2"/>
              <a:buChar char="ß"/>
            </a:pPr>
            <a:r>
              <a:rPr lang="ar-SA" dirty="0">
                <a:solidFill>
                  <a:schemeClr val="tx1"/>
                </a:solidFill>
                <a:latin typeface="Arial"/>
                <a:cs typeface="Arial"/>
              </a:rPr>
              <a:t>قم بإجراء </a:t>
            </a:r>
            <a:r>
              <a:rPr lang="ar-SA" dirty="0" smtClean="0">
                <a:solidFill>
                  <a:schemeClr val="tx1"/>
                </a:solidFill>
                <a:latin typeface="Arial"/>
                <a:cs typeface="Arial"/>
              </a:rPr>
              <a:t>مقياس </a:t>
            </a:r>
            <a:r>
              <a:rPr lang="ar-SA" dirty="0">
                <a:solidFill>
                  <a:schemeClr val="tx1"/>
                </a:solidFill>
                <a:latin typeface="Arial"/>
                <a:cs typeface="Arial"/>
              </a:rPr>
              <a:t>التوجهات الذي يركز على الناجي/الناجية </a:t>
            </a:r>
            <a:r>
              <a:rPr lang="ar-SA" b="1" dirty="0" smtClean="0">
                <a:solidFill>
                  <a:schemeClr val="tx1"/>
                </a:solidFill>
                <a:latin typeface="Arial"/>
                <a:cs typeface="Arial"/>
              </a:rPr>
              <a:t>بشكل فردي</a:t>
            </a:r>
            <a:r>
              <a:rPr lang="ar-SA" dirty="0" smtClean="0">
                <a:solidFill>
                  <a:schemeClr val="tx1"/>
                </a:solidFill>
                <a:latin typeface="Arial"/>
                <a:cs typeface="Arial"/>
              </a:rPr>
              <a:t>.</a:t>
            </a:r>
            <a:endParaRPr lang="en-US" dirty="0">
              <a:solidFill>
                <a:schemeClr val="tx1"/>
              </a:solidFill>
              <a:latin typeface="Arial"/>
              <a:cs typeface="Arial"/>
            </a:endParaRPr>
          </a:p>
          <a:p>
            <a:pPr algn="r" rtl="1">
              <a:buClr>
                <a:srgbClr val="80347D"/>
              </a:buClr>
              <a:buFont typeface="Wingdings" panose="05000000000000000000" pitchFamily="2" charset="2"/>
              <a:buChar char="ß"/>
            </a:pPr>
            <a:r>
              <a:rPr lang="ar-SA" dirty="0">
                <a:solidFill>
                  <a:schemeClr val="tx1"/>
                </a:solidFill>
                <a:latin typeface="Arial"/>
                <a:cs typeface="Arial"/>
              </a:rPr>
              <a:t>سجل الدرجات فور الانتهاء. فور الانتهاء، تجمعوا في مجموعات لا يزيد عدد كل منها عن 5 أشخاص؛ وناقشوا تجاربكم في استكمال المقياس: </a:t>
            </a:r>
          </a:p>
          <a:p>
            <a:pPr algn="r" rtl="1">
              <a:buClr>
                <a:srgbClr val="80347D"/>
              </a:buClr>
              <a:buFont typeface="Wingdings" panose="05000000000000000000" pitchFamily="2" charset="2"/>
              <a:buChar char="ß"/>
            </a:pPr>
            <a:r>
              <a:rPr lang="ar-SA" dirty="0">
                <a:solidFill>
                  <a:schemeClr val="tx1"/>
                </a:solidFill>
                <a:latin typeface="Arial"/>
                <a:cs typeface="Arial"/>
              </a:rPr>
              <a:t>هل كان يوجد أي شيء بمثابة مفاجأة لك؟ </a:t>
            </a:r>
          </a:p>
          <a:p>
            <a:pPr algn="r" rtl="1">
              <a:buClr>
                <a:srgbClr val="80347D"/>
              </a:buClr>
              <a:buFont typeface="Wingdings" panose="05000000000000000000" pitchFamily="2" charset="2"/>
              <a:buChar char="ß"/>
            </a:pPr>
            <a:r>
              <a:rPr lang="ar-SA" dirty="0">
                <a:solidFill>
                  <a:schemeClr val="tx1"/>
                </a:solidFill>
                <a:latin typeface="Arial"/>
                <a:cs typeface="Arial"/>
              </a:rPr>
              <a:t>هل كانت توجد أي عبارات برزت لك؟</a:t>
            </a:r>
          </a:p>
        </p:txBody>
      </p:sp>
    </p:spTree>
    <p:extLst>
      <p:ext uri="{BB962C8B-B14F-4D97-AF65-F5344CB8AC3E}">
        <p14:creationId xmlns:p14="http://schemas.microsoft.com/office/powerpoint/2010/main" val="3127593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1556" y="2419659"/>
            <a:ext cx="4769556" cy="1545564"/>
          </a:xfrm>
        </p:spPr>
        <p:txBody>
          <a:bodyPr>
            <a:normAutofit fontScale="90000"/>
          </a:bodyPr>
          <a:lstStyle/>
          <a:p>
            <a:pPr rtl="1">
              <a:lnSpc>
                <a:spcPct val="100000"/>
              </a:lnSpc>
            </a:pPr>
            <a:r>
              <a:rPr lang="ar-SA" spc="0" dirty="0" smtClean="0">
                <a:latin typeface="Arial"/>
                <a:cs typeface="Arial"/>
              </a:rPr>
              <a:t>النشاط:</a:t>
            </a:r>
            <a:r>
              <a:rPr spc="0" dirty="0"/>
              <a:t/>
            </a:r>
            <a:br>
              <a:rPr spc="0" dirty="0"/>
            </a:br>
            <a:r>
              <a:rPr lang="ar-SA" spc="0" dirty="0" smtClean="0">
                <a:latin typeface="Arial"/>
                <a:cs typeface="Arial"/>
              </a:rPr>
              <a:t> لعب الأدوار باستخدام الأدوات</a:t>
            </a:r>
          </a:p>
        </p:txBody>
      </p:sp>
      <p:sp>
        <p:nvSpPr>
          <p:cNvPr id="3" name="Content Placeholder 2"/>
          <p:cNvSpPr>
            <a:spLocks noGrp="1"/>
          </p:cNvSpPr>
          <p:nvPr>
            <p:ph idx="1"/>
          </p:nvPr>
        </p:nvSpPr>
        <p:spPr>
          <a:xfrm>
            <a:off x="808567" y="1293915"/>
            <a:ext cx="4478866" cy="5053469"/>
          </a:xfrm>
        </p:spPr>
        <p:txBody>
          <a:bodyPr/>
          <a:lstStyle/>
          <a:p>
            <a:pPr marL="0" algn="r" rtl="1">
              <a:buFont typeface="Arial" pitchFamily="34" charset="0"/>
              <a:buChar char="•"/>
            </a:pPr>
            <a:r>
              <a:rPr lang="ar-SA" dirty="0">
                <a:solidFill>
                  <a:schemeClr val="tx1"/>
                </a:solidFill>
                <a:latin typeface="Arial"/>
                <a:cs typeface="Arial"/>
              </a:rPr>
              <a:t>انقسموا إلى مجموعات صغيرة من 4 أشخاص</a:t>
            </a:r>
          </a:p>
          <a:p>
            <a:pPr marL="0" algn="r" rtl="1">
              <a:buFont typeface="Arial" pitchFamily="34" charset="0"/>
              <a:buChar char="•"/>
            </a:pPr>
            <a:r>
              <a:rPr lang="ar-SA" dirty="0">
                <a:solidFill>
                  <a:schemeClr val="tx1"/>
                </a:solidFill>
                <a:latin typeface="Arial"/>
                <a:cs typeface="Arial"/>
              </a:rPr>
              <a:t>يقوم اثنان في كل مجموعة بلعب أدوار جلسة إشرافية باستخدام </a:t>
            </a:r>
            <a:r>
              <a:rPr lang="ar-SA" b="1" dirty="0">
                <a:solidFill>
                  <a:schemeClr val="tx1"/>
                </a:solidFill>
                <a:latin typeface="Arial"/>
                <a:cs typeface="Arial"/>
              </a:rPr>
              <a:t>أداة تقييم المعرفة الخاصة بإدارة الحالة التي تركز على الناجي/الناجية.  </a:t>
            </a:r>
            <a:r>
              <a:rPr lang="ar-SA" dirty="0">
                <a:solidFill>
                  <a:schemeClr val="tx1"/>
                </a:solidFill>
                <a:latin typeface="Arial"/>
                <a:cs typeface="Arial"/>
              </a:rPr>
              <a:t>يعمل العضوان الآخران بالمجموعة على مراقبة ما يفعله ’المشرف‘ وما المجالات التي يمكن أن يحقق ’المشرف‘ تحسناً فيها. </a:t>
            </a:r>
          </a:p>
          <a:p>
            <a:pPr marL="0" algn="r" rtl="1">
              <a:buFont typeface="Arial" pitchFamily="34" charset="0"/>
              <a:buChar char="•"/>
            </a:pPr>
            <a:r>
              <a:rPr lang="ar-SA" dirty="0">
                <a:solidFill>
                  <a:schemeClr val="tx1"/>
                </a:solidFill>
                <a:latin typeface="Arial"/>
                <a:cs typeface="Arial"/>
              </a:rPr>
              <a:t>يُبدل المراقبون ولاعبوا الأدوار أدوارهم.  تقوم المجموعة الثانية بممارسة</a:t>
            </a:r>
            <a:r>
              <a:rPr lang="ar-SA" dirty="0" smtClean="0">
                <a:latin typeface="Arial"/>
                <a:cs typeface="Arial"/>
              </a:rPr>
              <a:t> </a:t>
            </a:r>
            <a:r>
              <a:rPr lang="ar-SA" b="1" dirty="0">
                <a:solidFill>
                  <a:schemeClr val="tx1"/>
                </a:solidFill>
                <a:latin typeface="Arial"/>
                <a:cs typeface="Arial"/>
              </a:rPr>
              <a:t>أداة بناء مهارات إدارة الحالة التي تركز على الناجين/الناجيات</a:t>
            </a:r>
            <a:r>
              <a:rPr lang="ar-SA" dirty="0">
                <a:solidFill>
                  <a:schemeClr val="tx1"/>
                </a:solidFill>
                <a:latin typeface="Arial"/>
                <a:cs typeface="Arial"/>
              </a:rPr>
              <a:t>.</a:t>
            </a:r>
            <a:endParaRPr lang="ar-SA" dirty="0">
              <a:solidFill>
                <a:schemeClr val="tx1"/>
              </a:solidFill>
            </a:endParaRPr>
          </a:p>
          <a:p>
            <a:pPr rtl="1">
              <a:buFont typeface="Arial" pitchFamily="34" charset="0"/>
              <a:buChar char="•"/>
            </a:pPr>
            <a:endParaRPr lang="ar-SA" dirty="0">
              <a:solidFill>
                <a:schemeClr val="tx1"/>
              </a:solidFill>
            </a:endParaRPr>
          </a:p>
        </p:txBody>
      </p:sp>
    </p:spTree>
    <p:extLst>
      <p:ext uri="{BB962C8B-B14F-4D97-AF65-F5344CB8AC3E}">
        <p14:creationId xmlns:p14="http://schemas.microsoft.com/office/powerpoint/2010/main" val="4120776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3089" y="2838759"/>
            <a:ext cx="4769556" cy="1545564"/>
          </a:xfrm>
        </p:spPr>
        <p:txBody>
          <a:bodyPr>
            <a:normAutofit/>
          </a:bodyPr>
          <a:lstStyle/>
          <a:p>
            <a:pPr rtl="1">
              <a:lnSpc>
                <a:spcPct val="100000"/>
              </a:lnSpc>
            </a:pPr>
            <a:r>
              <a:rPr lang="ar-SA" sz="4000" spc="0" dirty="0" smtClean="0">
                <a:latin typeface="Arial"/>
                <a:cs typeface="Arial"/>
              </a:rPr>
              <a:t>النشاط:</a:t>
            </a:r>
            <a:r>
              <a:rPr sz="4000" spc="0" dirty="0"/>
              <a:t/>
            </a:r>
            <a:br>
              <a:rPr sz="4000" spc="0" dirty="0"/>
            </a:br>
            <a:r>
              <a:rPr lang="ar-SA" sz="4000" spc="0" dirty="0" smtClean="0">
                <a:latin typeface="Arial"/>
                <a:cs typeface="Arial"/>
              </a:rPr>
              <a:t>الإعداد  </a:t>
            </a:r>
          </a:p>
        </p:txBody>
      </p:sp>
      <p:sp>
        <p:nvSpPr>
          <p:cNvPr id="3" name="Content Placeholder 2"/>
          <p:cNvSpPr>
            <a:spLocks noGrp="1"/>
          </p:cNvSpPr>
          <p:nvPr>
            <p:ph idx="1"/>
          </p:nvPr>
        </p:nvSpPr>
        <p:spPr>
          <a:xfrm>
            <a:off x="884767" y="860778"/>
            <a:ext cx="4478866" cy="5053469"/>
          </a:xfrm>
        </p:spPr>
        <p:txBody>
          <a:bodyPr>
            <a:normAutofit/>
          </a:bodyPr>
          <a:lstStyle/>
          <a:p>
            <a:pPr marL="0" indent="0" algn="r" rtl="1">
              <a:buNone/>
            </a:pPr>
            <a:r>
              <a:rPr lang="ar-SA" dirty="0">
                <a:solidFill>
                  <a:schemeClr val="tx1"/>
                </a:solidFill>
                <a:latin typeface="Arial"/>
                <a:cs typeface="Arial"/>
              </a:rPr>
              <a:t>اقرأ السيناريو. </a:t>
            </a:r>
            <a:r>
              <a:rPr lang="ar-SA" dirty="0" smtClean="0">
                <a:solidFill>
                  <a:schemeClr val="tx1"/>
                </a:solidFill>
                <a:latin typeface="Arial"/>
                <a:cs typeface="Arial"/>
              </a:rPr>
              <a:t>في </a:t>
            </a:r>
            <a:r>
              <a:rPr lang="ar-SA" dirty="0">
                <a:solidFill>
                  <a:schemeClr val="tx1"/>
                </a:solidFill>
                <a:latin typeface="Arial"/>
                <a:cs typeface="Arial"/>
              </a:rPr>
              <a:t>مجموعات صغيرة، ناقشوا ردودكم للموقف. ثم تبادلوا الأفكار مع المجموعة بشأن ما البروتوكولات أو السياسات التي سيكون من المهم العمل بموجبها في هذا الموقف؛ ودونوا هذه البروتوكولات والسياسات.  </a:t>
            </a:r>
          </a:p>
        </p:txBody>
      </p:sp>
    </p:spTree>
    <p:extLst>
      <p:ext uri="{BB962C8B-B14F-4D97-AF65-F5344CB8AC3E}">
        <p14:creationId xmlns:p14="http://schemas.microsoft.com/office/powerpoint/2010/main" val="928812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بروتوكول إدارةالحالة</a:t>
            </a:r>
            <a:endParaRPr lang="ar-SA" spc="0" dirty="0">
              <a:latin typeface="Arial"/>
              <a:cs typeface="Arial"/>
            </a:endParaRPr>
          </a:p>
        </p:txBody>
      </p:sp>
      <p:sp>
        <p:nvSpPr>
          <p:cNvPr id="3" name="Content Placeholder 2"/>
          <p:cNvSpPr>
            <a:spLocks noGrp="1"/>
          </p:cNvSpPr>
          <p:nvPr>
            <p:ph idx="1"/>
          </p:nvPr>
        </p:nvSpPr>
        <p:spPr>
          <a:xfrm>
            <a:off x="1447271" y="2286000"/>
            <a:ext cx="9720262" cy="4022725"/>
          </a:xfrm>
        </p:spPr>
        <p:txBody>
          <a:bodyPr/>
          <a:lstStyle/>
          <a:p>
            <a:pPr algn="r" rtl="1"/>
            <a:r>
              <a:rPr lang="ar-SA" b="1" spc="0" dirty="0">
                <a:solidFill>
                  <a:schemeClr val="tx1"/>
                </a:solidFill>
                <a:latin typeface="Arial"/>
                <a:cs typeface="Arial"/>
              </a:rPr>
              <a:t>عدد الحالات</a:t>
            </a:r>
            <a:r>
              <a:rPr lang="ar-SA" spc="0" dirty="0">
                <a:solidFill>
                  <a:schemeClr val="tx1"/>
                </a:solidFill>
                <a:latin typeface="Arial"/>
                <a:cs typeface="Arial"/>
              </a:rPr>
              <a:t> – الحد الأقصى لعدد الحالات التي يجب أن يتعامل معها العامل الاجتماعي في آن واحد</a:t>
            </a:r>
          </a:p>
          <a:p>
            <a:pPr algn="r" rtl="1"/>
            <a:r>
              <a:rPr lang="ar-SA" b="1" spc="0" dirty="0">
                <a:solidFill>
                  <a:schemeClr val="tx1"/>
                </a:solidFill>
                <a:latin typeface="Arial"/>
                <a:cs typeface="Arial"/>
              </a:rPr>
              <a:t>كيف سيتم التعامل مع الحالات ’عالية الخطورة‘ </a:t>
            </a:r>
            <a:r>
              <a:rPr lang="ar-SA" spc="0" dirty="0">
                <a:solidFill>
                  <a:schemeClr val="tx1"/>
                </a:solidFill>
                <a:latin typeface="Arial"/>
                <a:cs typeface="Arial"/>
              </a:rPr>
              <a:t>– ومتى يخبرالعامل الاجتماعي المشرف بالحالة؟</a:t>
            </a:r>
          </a:p>
          <a:p>
            <a:pPr algn="r" rtl="1"/>
            <a:r>
              <a:rPr lang="ar-SA" b="1" spc="0" dirty="0">
                <a:solidFill>
                  <a:schemeClr val="tx1"/>
                </a:solidFill>
                <a:latin typeface="Arial"/>
                <a:cs typeface="Arial"/>
              </a:rPr>
              <a:t>الإبلاغ الإلزامي </a:t>
            </a:r>
            <a:r>
              <a:rPr lang="ar-SA" spc="0" dirty="0">
                <a:solidFill>
                  <a:schemeClr val="tx1"/>
                </a:solidFill>
                <a:latin typeface="Arial"/>
                <a:cs typeface="Arial"/>
              </a:rPr>
              <a:t>– الإجراءات والتوجيهات الخاصة بالتعامل مع حالات إبلاغ معينة</a:t>
            </a:r>
          </a:p>
          <a:p>
            <a:pPr algn="r" rtl="1"/>
            <a:r>
              <a:rPr lang="ar-SA" b="1" spc="0" dirty="0">
                <a:solidFill>
                  <a:schemeClr val="tx1"/>
                </a:solidFill>
                <a:latin typeface="Arial"/>
                <a:cs typeface="Arial"/>
              </a:rPr>
              <a:t>قائمة النماذج </a:t>
            </a:r>
            <a:r>
              <a:rPr lang="ar-SA" spc="0" dirty="0">
                <a:solidFill>
                  <a:schemeClr val="tx1"/>
                </a:solidFill>
                <a:latin typeface="Arial"/>
                <a:cs typeface="Arial"/>
              </a:rPr>
              <a:t>– قائمة مرجعية بالنماذج التي يتعين استكمالها لكل حالة</a:t>
            </a:r>
          </a:p>
          <a:p>
            <a:pPr algn="r" rtl="1"/>
            <a:r>
              <a:rPr lang="ar-SA" b="1" spc="0" dirty="0">
                <a:solidFill>
                  <a:schemeClr val="tx1"/>
                </a:solidFill>
                <a:latin typeface="Arial"/>
                <a:cs typeface="Arial"/>
              </a:rPr>
              <a:t>إرشادات حفظ الحالات في ملفات </a:t>
            </a:r>
            <a:r>
              <a:rPr lang="ar-SA" spc="0" dirty="0">
                <a:solidFill>
                  <a:schemeClr val="tx1"/>
                </a:solidFill>
                <a:latin typeface="Arial"/>
                <a:cs typeface="Arial"/>
              </a:rPr>
              <a:t>– إرشادات واضحة بشأن كيفية تنظيم الأوراق في ملفات وكيفية حفظ تلك الملفات </a:t>
            </a:r>
          </a:p>
        </p:txBody>
      </p:sp>
    </p:spTree>
    <p:extLst>
      <p:ext uri="{BB962C8B-B14F-4D97-AF65-F5344CB8AC3E}">
        <p14:creationId xmlns:p14="http://schemas.microsoft.com/office/powerpoint/2010/main" val="315881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طرق الإشراف</a:t>
            </a:r>
          </a:p>
        </p:txBody>
      </p:sp>
      <p:sp>
        <p:nvSpPr>
          <p:cNvPr id="3" name="Content Placeholder 2"/>
          <p:cNvSpPr>
            <a:spLocks noGrp="1"/>
          </p:cNvSpPr>
          <p:nvPr>
            <p:ph idx="1"/>
          </p:nvPr>
        </p:nvSpPr>
        <p:spPr>
          <a:xfrm>
            <a:off x="1447271" y="2286000"/>
            <a:ext cx="9720262" cy="4022725"/>
          </a:xfrm>
        </p:spPr>
        <p:txBody>
          <a:bodyPr>
            <a:normAutofit/>
          </a:bodyPr>
          <a:lstStyle/>
          <a:p>
            <a:pPr indent="-457200" algn="r" rtl="1">
              <a:buClr>
                <a:schemeClr val="accent4">
                  <a:lumMod val="75000"/>
                </a:schemeClr>
              </a:buClr>
              <a:buFont typeface="Arial" panose="020B0604020202020204" pitchFamily="34" charset="0"/>
              <a:buChar char="•"/>
            </a:pPr>
            <a:r>
              <a:rPr lang="ar-SA" sz="2800" spc="0" dirty="0">
                <a:solidFill>
                  <a:schemeClr val="tx1"/>
                </a:solidFill>
                <a:latin typeface="Arial"/>
                <a:cs typeface="Arial"/>
              </a:rPr>
              <a:t>الإشراف الفردي </a:t>
            </a:r>
          </a:p>
          <a:p>
            <a:pPr marL="0" indent="-457200" rtl="1">
              <a:buClr>
                <a:schemeClr val="accent4">
                  <a:lumMod val="75000"/>
                </a:schemeClr>
              </a:buClr>
              <a:buNone/>
            </a:pPr>
            <a:endParaRPr lang="ar-SA" sz="2800" spc="0" dirty="0">
              <a:solidFill>
                <a:schemeClr val="tx1"/>
              </a:solidFill>
              <a:cs typeface="Arial"/>
            </a:endParaRPr>
          </a:p>
          <a:p>
            <a:pPr indent="-457200" algn="r" rtl="1">
              <a:buClr>
                <a:schemeClr val="accent4">
                  <a:lumMod val="75000"/>
                </a:schemeClr>
              </a:buClr>
              <a:buFont typeface="Arial" panose="020B0604020202020204" pitchFamily="34" charset="0"/>
              <a:buChar char="•"/>
            </a:pPr>
            <a:r>
              <a:rPr lang="ar-SA" sz="2800" spc="0" dirty="0">
                <a:solidFill>
                  <a:schemeClr val="tx1"/>
                </a:solidFill>
                <a:latin typeface="Arial"/>
                <a:cs typeface="Arial"/>
              </a:rPr>
              <a:t>مراجعات ملف الحالة</a:t>
            </a:r>
          </a:p>
          <a:p>
            <a:pPr lvl="4" indent="-457200" rtl="1">
              <a:buClr>
                <a:schemeClr val="accent4">
                  <a:lumMod val="75000"/>
                </a:schemeClr>
              </a:buClr>
              <a:buFont typeface="Arial" panose="020B0604020202020204" pitchFamily="34" charset="0"/>
              <a:buChar char="•"/>
            </a:pPr>
            <a:endParaRPr lang="ar-SA" sz="2800" spc="0" dirty="0">
              <a:solidFill>
                <a:schemeClr val="tx1"/>
              </a:solidFill>
              <a:cs typeface="Arial"/>
            </a:endParaRPr>
          </a:p>
          <a:p>
            <a:pPr indent="-457200" algn="r" rtl="1">
              <a:buClr>
                <a:schemeClr val="accent4">
                  <a:lumMod val="75000"/>
                </a:schemeClr>
              </a:buClr>
              <a:buFont typeface="Arial" panose="020B0604020202020204" pitchFamily="34" charset="0"/>
              <a:buChar char="•"/>
            </a:pPr>
            <a:r>
              <a:rPr lang="ar-SA" sz="2800" spc="0" dirty="0">
                <a:solidFill>
                  <a:schemeClr val="tx1"/>
                </a:solidFill>
                <a:latin typeface="Arial"/>
                <a:cs typeface="Arial"/>
              </a:rPr>
              <a:t> الإشراف الجماعي</a:t>
            </a:r>
          </a:p>
        </p:txBody>
      </p:sp>
    </p:spTree>
    <p:extLst>
      <p:ext uri="{BB962C8B-B14F-4D97-AF65-F5344CB8AC3E}">
        <p14:creationId xmlns:p14="http://schemas.microsoft.com/office/powerpoint/2010/main" val="1764037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الإشراف الفردي – الحالات الجديدة</a:t>
            </a:r>
          </a:p>
        </p:txBody>
      </p:sp>
      <p:sp>
        <p:nvSpPr>
          <p:cNvPr id="3" name="Content Placeholder 2"/>
          <p:cNvSpPr>
            <a:spLocks noGrp="1"/>
          </p:cNvSpPr>
          <p:nvPr>
            <p:ph idx="1"/>
          </p:nvPr>
        </p:nvSpPr>
        <p:spPr>
          <a:xfrm>
            <a:off x="1455738" y="2286000"/>
            <a:ext cx="9720262" cy="4022725"/>
          </a:xfrm>
        </p:spPr>
        <p:txBody>
          <a:bodyPr numCol="2" rtlCol="1">
            <a:normAutofit/>
          </a:bodyPr>
          <a:lstStyle/>
          <a:p>
            <a:pPr marL="0" indent="0" rtl="1">
              <a:buNone/>
            </a:pPr>
            <a:endParaRPr lang="ar-SA" spc="0" dirty="0">
              <a:solidFill>
                <a:schemeClr val="tx1"/>
              </a:solidFill>
              <a:cs typeface="Arial"/>
            </a:endParaRPr>
          </a:p>
          <a:p>
            <a:pPr algn="r" rtl="1"/>
            <a:r>
              <a:rPr lang="ar-SA" spc="0" dirty="0">
                <a:solidFill>
                  <a:schemeClr val="tx1"/>
                </a:solidFill>
                <a:latin typeface="Arial"/>
                <a:cs typeface="Arial"/>
              </a:rPr>
              <a:t>1. فهم المعلومات الأساسية للحالة</a:t>
            </a:r>
          </a:p>
          <a:p>
            <a:pPr rtl="1"/>
            <a:endParaRPr lang="ar-SA" spc="0" dirty="0">
              <a:solidFill>
                <a:schemeClr val="tx1"/>
              </a:solidFill>
              <a:cs typeface="Arial"/>
            </a:endParaRPr>
          </a:p>
          <a:p>
            <a:pPr rtl="1"/>
            <a:endParaRPr lang="ar-SA" spc="0" dirty="0">
              <a:solidFill>
                <a:schemeClr val="tx1"/>
              </a:solidFill>
              <a:cs typeface="Arial"/>
            </a:endParaRPr>
          </a:p>
          <a:p>
            <a:pPr rtl="1"/>
            <a:endParaRPr lang="ar-SA" spc="0" dirty="0">
              <a:solidFill>
                <a:schemeClr val="tx1"/>
              </a:solidFill>
              <a:cs typeface="Arial"/>
            </a:endParaRPr>
          </a:p>
          <a:p>
            <a:pPr marL="0" indent="0" rtl="1">
              <a:buNone/>
            </a:pPr>
            <a:endParaRPr lang="ar-SA" spc="0" dirty="0">
              <a:solidFill>
                <a:schemeClr val="tx1"/>
              </a:solidFill>
              <a:cs typeface="Arial"/>
            </a:endParaRPr>
          </a:p>
          <a:p>
            <a:pPr marL="0" indent="0" rtl="1">
              <a:buNone/>
            </a:pPr>
            <a:endParaRPr lang="ar-SA" spc="0" dirty="0">
              <a:solidFill>
                <a:schemeClr val="tx1"/>
              </a:solidFill>
              <a:cs typeface="Arial"/>
            </a:endParaRPr>
          </a:p>
          <a:p>
            <a:pPr marL="0" indent="0" rtl="1">
              <a:buNone/>
            </a:pPr>
            <a:endParaRPr lang="ar-SA" spc="0" dirty="0">
              <a:solidFill>
                <a:schemeClr val="tx1"/>
              </a:solidFill>
              <a:cs typeface="Arial"/>
            </a:endParaRPr>
          </a:p>
          <a:p>
            <a:pPr algn="r" rtl="1"/>
            <a:r>
              <a:rPr lang="ar-SA" spc="0" dirty="0">
                <a:solidFill>
                  <a:schemeClr val="tx1"/>
                </a:solidFill>
                <a:latin typeface="Arial"/>
                <a:cs typeface="Arial"/>
              </a:rPr>
              <a:t>2. فهم الاحتياجات الفورية المحددة</a:t>
            </a:r>
          </a:p>
          <a:p>
            <a:pPr rtl="1"/>
            <a:endParaRPr lang="ar-SA" spc="0" dirty="0">
              <a:solidFill>
                <a:schemeClr val="tx1"/>
              </a:solidFill>
              <a:cs typeface="Arial"/>
            </a:endParaRPr>
          </a:p>
        </p:txBody>
      </p:sp>
      <p:grpSp>
        <p:nvGrpSpPr>
          <p:cNvPr id="4" name="Group 3"/>
          <p:cNvGrpSpPr/>
          <p:nvPr/>
        </p:nvGrpSpPr>
        <p:grpSpPr>
          <a:xfrm flipH="1">
            <a:off x="697585" y="3854522"/>
            <a:ext cx="9906001" cy="2470078"/>
            <a:chOff x="1579418" y="3854522"/>
            <a:chExt cx="9906001" cy="2470078"/>
          </a:xfrm>
        </p:grpSpPr>
        <p:sp>
          <p:nvSpPr>
            <p:cNvPr id="13" name="Oval Callout 12"/>
            <p:cNvSpPr/>
            <p:nvPr/>
          </p:nvSpPr>
          <p:spPr>
            <a:xfrm>
              <a:off x="1579418" y="3854522"/>
              <a:ext cx="3650673" cy="2116420"/>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Callout 13"/>
            <p:cNvSpPr/>
            <p:nvPr/>
          </p:nvSpPr>
          <p:spPr>
            <a:xfrm>
              <a:off x="7834746" y="4208180"/>
              <a:ext cx="3650673" cy="2116420"/>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697951" y="4133730"/>
              <a:ext cx="3391286" cy="1477328"/>
            </a:xfrm>
            <a:prstGeom prst="rect">
              <a:avLst/>
            </a:prstGeom>
            <a:noFill/>
          </p:spPr>
          <p:txBody>
            <a:bodyPr wrap="square" rtlCol="0">
              <a:spAutoFit/>
            </a:bodyPr>
            <a:lstStyle/>
            <a:p>
              <a:pPr algn="ctr" rtl="1"/>
              <a:r>
                <a:rPr lang="ar-SA" dirty="0" smtClean="0">
                  <a:latin typeface="Arial"/>
                  <a:cs typeface="Arial"/>
                </a:rPr>
                <a:t>من هو/هي الناجي/الناجية؟</a:t>
              </a:r>
            </a:p>
            <a:p>
              <a:pPr algn="ctr" rtl="1"/>
              <a:r>
                <a:rPr lang="ar-SA" dirty="0" smtClean="0">
                  <a:latin typeface="Arial"/>
                  <a:cs typeface="Arial"/>
                </a:rPr>
                <a:t>ماذا حدث؟</a:t>
              </a:r>
            </a:p>
            <a:p>
              <a:pPr algn="ctr" rtl="1"/>
              <a:r>
                <a:rPr lang="ar-SA" dirty="0" smtClean="0">
                  <a:latin typeface="Arial"/>
                  <a:cs typeface="Arial"/>
                </a:rPr>
                <a:t>كيف تم الإبلاغ عن الحالة؟</a:t>
              </a:r>
            </a:p>
            <a:p>
              <a:pPr algn="ctr" rtl="1"/>
              <a:r>
                <a:rPr lang="ar-SA" dirty="0" smtClean="0">
                  <a:latin typeface="Arial"/>
                  <a:cs typeface="Arial"/>
                </a:rPr>
                <a:t>إذا كان الناجي/الناجية طفلاً/طفلةً، من هو مقدم الرعاية الأساسي؟</a:t>
              </a:r>
            </a:p>
          </p:txBody>
        </p:sp>
        <p:sp>
          <p:nvSpPr>
            <p:cNvPr id="16" name="TextBox 15"/>
            <p:cNvSpPr txBox="1"/>
            <p:nvPr/>
          </p:nvSpPr>
          <p:spPr>
            <a:xfrm>
              <a:off x="8006197" y="4619705"/>
              <a:ext cx="3325090" cy="923330"/>
            </a:xfrm>
            <a:prstGeom prst="rect">
              <a:avLst/>
            </a:prstGeom>
            <a:noFill/>
          </p:spPr>
          <p:txBody>
            <a:bodyPr wrap="square" rtlCol="0">
              <a:spAutoFit/>
            </a:bodyPr>
            <a:lstStyle/>
            <a:p>
              <a:pPr algn="ctr" rtl="1"/>
              <a:r>
                <a:rPr lang="ar-SA" smtClean="0">
                  <a:latin typeface="Arial"/>
                  <a:cs typeface="Arial"/>
                </a:rPr>
                <a:t>ماهياحتياجات السلامة؟</a:t>
              </a:r>
            </a:p>
            <a:p>
              <a:pPr algn="ctr" rtl="1"/>
              <a:r>
                <a:rPr lang="ar-SA" smtClean="0">
                  <a:latin typeface="Arial"/>
                  <a:cs typeface="Arial"/>
                </a:rPr>
                <a:t>ما هي الاحتياجات الطبية؟</a:t>
              </a:r>
            </a:p>
            <a:p>
              <a:pPr algn="ctr" rtl="1"/>
              <a:r>
                <a:rPr lang="ar-SA" smtClean="0">
                  <a:latin typeface="Arial"/>
                  <a:cs typeface="Arial"/>
                </a:rPr>
                <a:t>ما هي الاحتياجات النفسية والاجتماعية؟</a:t>
              </a:r>
            </a:p>
          </p:txBody>
        </p:sp>
      </p:grpSp>
    </p:spTree>
    <p:extLst>
      <p:ext uri="{BB962C8B-B14F-4D97-AF65-F5344CB8AC3E}">
        <p14:creationId xmlns:p14="http://schemas.microsoft.com/office/powerpoint/2010/main" val="2525967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الإشراف الفردي – الحالات الجديدة</a:t>
            </a:r>
          </a:p>
        </p:txBody>
      </p:sp>
      <p:sp>
        <p:nvSpPr>
          <p:cNvPr id="3" name="Content Placeholder 2"/>
          <p:cNvSpPr>
            <a:spLocks noGrp="1"/>
          </p:cNvSpPr>
          <p:nvPr>
            <p:ph idx="1"/>
          </p:nvPr>
        </p:nvSpPr>
        <p:spPr>
          <a:xfrm>
            <a:off x="1438948" y="1866900"/>
            <a:ext cx="9720262" cy="4441825"/>
          </a:xfrm>
        </p:spPr>
        <p:txBody>
          <a:bodyPr numCol="2" rtlCol="1">
            <a:normAutofit/>
          </a:bodyPr>
          <a:lstStyle/>
          <a:p>
            <a:pPr rtl="1"/>
            <a:endParaRPr lang="ar-SA" spc="0" dirty="0">
              <a:solidFill>
                <a:schemeClr val="tx1"/>
              </a:solidFill>
              <a:cs typeface="Arial"/>
            </a:endParaRPr>
          </a:p>
          <a:p>
            <a:pPr algn="r" rtl="1"/>
            <a:r>
              <a:rPr lang="ar-SA" spc="0" dirty="0">
                <a:solidFill>
                  <a:schemeClr val="tx1"/>
                </a:solidFill>
                <a:latin typeface="Arial"/>
                <a:cs typeface="Arial"/>
              </a:rPr>
              <a:t>3. فهم كيف </a:t>
            </a:r>
            <a:r>
              <a:rPr lang="ar-SA" spc="0" dirty="0" smtClean="0">
                <a:solidFill>
                  <a:schemeClr val="tx1"/>
                </a:solidFill>
                <a:latin typeface="Arial"/>
                <a:cs typeface="Arial"/>
              </a:rPr>
              <a:t>قام</a:t>
            </a:r>
            <a:r>
              <a:rPr lang="en-US" spc="0" dirty="0" smtClean="0">
                <a:solidFill>
                  <a:schemeClr val="tx1"/>
                </a:solidFill>
                <a:latin typeface="Arial"/>
                <a:cs typeface="Arial"/>
              </a:rPr>
              <a:t> </a:t>
            </a:r>
            <a:r>
              <a:rPr lang="ar-SA" spc="0" dirty="0" smtClean="0">
                <a:solidFill>
                  <a:schemeClr val="tx1"/>
                </a:solidFill>
                <a:latin typeface="Arial"/>
                <a:cs typeface="Arial"/>
              </a:rPr>
              <a:t>العامل </a:t>
            </a:r>
            <a:r>
              <a:rPr lang="ar-SA" spc="0" dirty="0">
                <a:solidFill>
                  <a:schemeClr val="tx1"/>
                </a:solidFill>
                <a:latin typeface="Arial"/>
                <a:cs typeface="Arial"/>
              </a:rPr>
              <a:t>الاجتماعي بالتخطيط لإجراءات الحالة </a:t>
            </a:r>
          </a:p>
          <a:p>
            <a:pPr rtl="1"/>
            <a:endParaRPr lang="ar-SA" spc="0" dirty="0">
              <a:solidFill>
                <a:schemeClr val="tx1"/>
              </a:solidFill>
              <a:cs typeface="Arial"/>
            </a:endParaRPr>
          </a:p>
          <a:p>
            <a:pPr rtl="1"/>
            <a:endParaRPr lang="ar-SA" spc="0" dirty="0">
              <a:solidFill>
                <a:schemeClr val="tx1"/>
              </a:solidFill>
              <a:cs typeface="Arial"/>
            </a:endParaRPr>
          </a:p>
          <a:p>
            <a:pPr rtl="1"/>
            <a:endParaRPr lang="ar-SA" spc="0" dirty="0">
              <a:solidFill>
                <a:schemeClr val="tx1"/>
              </a:solidFill>
              <a:cs typeface="Arial"/>
            </a:endParaRPr>
          </a:p>
          <a:p>
            <a:pPr rtl="1"/>
            <a:endParaRPr lang="ar-SA" spc="0" dirty="0">
              <a:solidFill>
                <a:schemeClr val="tx1"/>
              </a:solidFill>
              <a:cs typeface="Arial"/>
            </a:endParaRPr>
          </a:p>
          <a:p>
            <a:pPr rtl="1"/>
            <a:endParaRPr lang="ar-SA" spc="0" dirty="0">
              <a:solidFill>
                <a:schemeClr val="tx1"/>
              </a:solidFill>
              <a:cs typeface="Arial"/>
            </a:endParaRPr>
          </a:p>
          <a:p>
            <a:pPr algn="r" rtl="1"/>
            <a:r>
              <a:rPr lang="ar-SA" spc="0" dirty="0">
                <a:solidFill>
                  <a:schemeClr val="tx1"/>
                </a:solidFill>
                <a:latin typeface="Arial"/>
                <a:cs typeface="Arial"/>
              </a:rPr>
              <a:t>4. </a:t>
            </a:r>
            <a:r>
              <a:rPr lang="ar-SA" spc="0" dirty="0" smtClean="0">
                <a:solidFill>
                  <a:schemeClr val="tx1"/>
                </a:solidFill>
                <a:latin typeface="Arial"/>
                <a:cs typeface="Arial"/>
              </a:rPr>
              <a:t>دعم</a:t>
            </a:r>
            <a:r>
              <a:rPr lang="en-US" spc="0" dirty="0" smtClean="0">
                <a:solidFill>
                  <a:schemeClr val="tx1"/>
                </a:solidFill>
                <a:latin typeface="Arial"/>
                <a:cs typeface="Arial"/>
              </a:rPr>
              <a:t> </a:t>
            </a:r>
            <a:r>
              <a:rPr lang="ar-SA" spc="0" dirty="0" smtClean="0">
                <a:solidFill>
                  <a:schemeClr val="tx1"/>
                </a:solidFill>
                <a:latin typeface="Arial"/>
                <a:cs typeface="Arial"/>
              </a:rPr>
              <a:t>العامل </a:t>
            </a:r>
            <a:r>
              <a:rPr lang="ar-SA" spc="0" dirty="0">
                <a:solidFill>
                  <a:schemeClr val="tx1"/>
                </a:solidFill>
                <a:latin typeface="Arial"/>
                <a:cs typeface="Arial"/>
              </a:rPr>
              <a:t>الاجتماعي بالمتابعة</a:t>
            </a:r>
          </a:p>
          <a:p>
            <a:pPr rtl="1"/>
            <a:endParaRPr lang="ar-SA" spc="0" dirty="0">
              <a:solidFill>
                <a:schemeClr val="tx1"/>
              </a:solidFill>
              <a:cs typeface="Arial"/>
            </a:endParaRPr>
          </a:p>
          <a:p>
            <a:pPr rtl="1"/>
            <a:endParaRPr lang="ar-SA" spc="0" dirty="0">
              <a:solidFill>
                <a:schemeClr val="tx1"/>
              </a:solidFill>
              <a:cs typeface="Arial"/>
            </a:endParaRPr>
          </a:p>
          <a:p>
            <a:pPr rtl="1"/>
            <a:endParaRPr lang="ar-SA" spc="0" dirty="0">
              <a:solidFill>
                <a:schemeClr val="tx1"/>
              </a:solidFill>
              <a:cs typeface="Arial"/>
            </a:endParaRPr>
          </a:p>
          <a:p>
            <a:pPr algn="r" rtl="1"/>
            <a:endParaRPr lang="en-US" spc="0" dirty="0" smtClean="0">
              <a:solidFill>
                <a:schemeClr val="tx1"/>
              </a:solidFill>
              <a:latin typeface="Arial"/>
              <a:cs typeface="Arial"/>
            </a:endParaRPr>
          </a:p>
          <a:p>
            <a:pPr algn="r" rtl="1"/>
            <a:r>
              <a:rPr lang="ar-SA" spc="0" dirty="0" smtClean="0">
                <a:solidFill>
                  <a:schemeClr val="tx1"/>
                </a:solidFill>
                <a:latin typeface="Arial"/>
                <a:cs typeface="Arial"/>
              </a:rPr>
              <a:t>5</a:t>
            </a:r>
            <a:r>
              <a:rPr lang="ar-SA" spc="0" dirty="0">
                <a:solidFill>
                  <a:schemeClr val="tx1"/>
                </a:solidFill>
                <a:latin typeface="Arial"/>
                <a:cs typeface="Arial"/>
              </a:rPr>
              <a:t>. اختتام جلسة الإشراف</a:t>
            </a:r>
          </a:p>
        </p:txBody>
      </p:sp>
      <p:grpSp>
        <p:nvGrpSpPr>
          <p:cNvPr id="10" name="Group 9"/>
          <p:cNvGrpSpPr/>
          <p:nvPr/>
        </p:nvGrpSpPr>
        <p:grpSpPr>
          <a:xfrm flipH="1">
            <a:off x="301145" y="2293882"/>
            <a:ext cx="10482696" cy="4243730"/>
            <a:chOff x="1385454" y="2293882"/>
            <a:chExt cx="10482696" cy="4243730"/>
          </a:xfrm>
        </p:grpSpPr>
        <p:sp>
          <p:nvSpPr>
            <p:cNvPr id="4" name="Oval Callout 3"/>
            <p:cNvSpPr/>
            <p:nvPr/>
          </p:nvSpPr>
          <p:spPr>
            <a:xfrm>
              <a:off x="1385454" y="3369612"/>
              <a:ext cx="3650673" cy="2116420"/>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72935" y="3852617"/>
              <a:ext cx="3075710" cy="1200329"/>
            </a:xfrm>
            <a:prstGeom prst="rect">
              <a:avLst/>
            </a:prstGeom>
            <a:noFill/>
          </p:spPr>
          <p:txBody>
            <a:bodyPr wrap="square" rtlCol="0">
              <a:spAutoFit/>
            </a:bodyPr>
            <a:lstStyle/>
            <a:p>
              <a:pPr algn="ctr" rtl="1"/>
              <a:r>
                <a:rPr lang="ar-SA" dirty="0" smtClean="0">
                  <a:latin typeface="Arial"/>
                  <a:cs typeface="Arial"/>
                </a:rPr>
                <a:t>هل تم وضع خطة للسلامة؟</a:t>
              </a:r>
            </a:p>
            <a:p>
              <a:pPr algn="ctr" rtl="1"/>
              <a:r>
                <a:rPr lang="ar-SA" dirty="0" smtClean="0">
                  <a:latin typeface="Arial"/>
                  <a:cs typeface="Arial"/>
                </a:rPr>
                <a:t>ما الإحالات التي تم إجراؤها؟</a:t>
              </a:r>
            </a:p>
            <a:p>
              <a:pPr algn="ctr" rtl="1"/>
              <a:r>
                <a:rPr lang="ar-SA" dirty="0" smtClean="0">
                  <a:latin typeface="Arial"/>
                  <a:cs typeface="Arial"/>
                </a:rPr>
                <a:t>هل يشكل التفكير في الانتحار مصدراً للقلق؟</a:t>
              </a:r>
            </a:p>
          </p:txBody>
        </p:sp>
        <p:sp>
          <p:nvSpPr>
            <p:cNvPr id="6" name="Oval Callout 5"/>
            <p:cNvSpPr/>
            <p:nvPr/>
          </p:nvSpPr>
          <p:spPr>
            <a:xfrm>
              <a:off x="7148945" y="2293882"/>
              <a:ext cx="2916384" cy="1672275"/>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Callout 6"/>
            <p:cNvSpPr/>
            <p:nvPr/>
          </p:nvSpPr>
          <p:spPr>
            <a:xfrm>
              <a:off x="8896351" y="4789123"/>
              <a:ext cx="2971799" cy="1748489"/>
            </a:xfrm>
            <a:prstGeom prst="wedgeEllipseCallou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356765" y="2563168"/>
              <a:ext cx="2556160" cy="1200329"/>
            </a:xfrm>
            <a:prstGeom prst="rect">
              <a:avLst/>
            </a:prstGeom>
            <a:noFill/>
          </p:spPr>
          <p:txBody>
            <a:bodyPr wrap="square" rtlCol="0">
              <a:spAutoFit/>
            </a:bodyPr>
            <a:lstStyle/>
            <a:p>
              <a:pPr algn="ctr" rtl="1"/>
              <a:r>
                <a:rPr lang="ar-SA" dirty="0" smtClean="0">
                  <a:latin typeface="Arial"/>
                  <a:cs typeface="Arial"/>
                </a:rPr>
                <a:t>ما الخطوات التالية التي يتعين أخذها؟</a:t>
              </a:r>
            </a:p>
            <a:p>
              <a:pPr algn="ctr" rtl="1"/>
              <a:r>
                <a:rPr lang="ar-SA" dirty="0" smtClean="0">
                  <a:latin typeface="Arial"/>
                  <a:cs typeface="Arial"/>
                </a:rPr>
                <a:t>متى ستجتمع مع الناجية مرة أخرى؟</a:t>
              </a:r>
            </a:p>
          </p:txBody>
        </p:sp>
        <p:sp>
          <p:nvSpPr>
            <p:cNvPr id="9" name="TextBox 8"/>
            <p:cNvSpPr txBox="1"/>
            <p:nvPr/>
          </p:nvSpPr>
          <p:spPr>
            <a:xfrm>
              <a:off x="9087236" y="5223657"/>
              <a:ext cx="2556160" cy="923330"/>
            </a:xfrm>
            <a:prstGeom prst="rect">
              <a:avLst/>
            </a:prstGeom>
            <a:noFill/>
          </p:spPr>
          <p:txBody>
            <a:bodyPr wrap="square" rtlCol="0">
              <a:spAutoFit/>
            </a:bodyPr>
            <a:lstStyle/>
            <a:p>
              <a:pPr algn="ctr" rtl="1"/>
              <a:r>
                <a:rPr lang="ar-SA" dirty="0" smtClean="0">
                  <a:latin typeface="Arial"/>
                  <a:cs typeface="Arial"/>
                </a:rPr>
                <a:t>شكراً لك على عملك الدقيق. إنني هنا لدعمكِ إذا كنتِ بحاجة للدعم قبل إشرافنا التالي.  </a:t>
              </a:r>
            </a:p>
          </p:txBody>
        </p:sp>
      </p:grpSp>
    </p:spTree>
    <p:extLst>
      <p:ext uri="{BB962C8B-B14F-4D97-AF65-F5344CB8AC3E}">
        <p14:creationId xmlns:p14="http://schemas.microsoft.com/office/powerpoint/2010/main" val="775325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8489" y="2419659"/>
            <a:ext cx="4769556" cy="1545564"/>
          </a:xfrm>
        </p:spPr>
        <p:txBody>
          <a:bodyPr>
            <a:noAutofit/>
          </a:bodyPr>
          <a:lstStyle/>
          <a:p>
            <a:pPr rtl="1">
              <a:lnSpc>
                <a:spcPct val="100000"/>
              </a:lnSpc>
            </a:pPr>
            <a:r>
              <a:rPr lang="ar-SA" sz="4000" spc="0" dirty="0" smtClean="0">
                <a:latin typeface="Arial"/>
                <a:cs typeface="Arial"/>
              </a:rPr>
              <a:t>النشاط:</a:t>
            </a:r>
            <a:r>
              <a:rPr lang="ar-EG" sz="4000" spc="0" dirty="0" smtClean="0">
                <a:latin typeface="Arial"/>
                <a:cs typeface="Arial"/>
              </a:rPr>
              <a:t/>
            </a:r>
            <a:br>
              <a:rPr lang="ar-EG" sz="4000" spc="0" dirty="0" smtClean="0">
                <a:latin typeface="Arial"/>
                <a:cs typeface="Arial"/>
              </a:rPr>
            </a:br>
            <a:r>
              <a:rPr lang="ar-SA" sz="4000" spc="0" dirty="0" smtClean="0">
                <a:latin typeface="Arial"/>
                <a:cs typeface="Arial"/>
              </a:rPr>
              <a:t>الإشراف الفردي – الحالات الجديدة</a:t>
            </a:r>
            <a:endParaRPr lang="ar-SA" sz="4000" spc="0" dirty="0">
              <a:latin typeface="Arial"/>
              <a:cs typeface="Arial"/>
            </a:endParaRPr>
          </a:p>
        </p:txBody>
      </p:sp>
      <p:sp>
        <p:nvSpPr>
          <p:cNvPr id="3" name="Content Placeholder 2"/>
          <p:cNvSpPr>
            <a:spLocks noGrp="1"/>
          </p:cNvSpPr>
          <p:nvPr>
            <p:ph idx="1"/>
          </p:nvPr>
        </p:nvSpPr>
        <p:spPr>
          <a:xfrm>
            <a:off x="663222" y="1804531"/>
            <a:ext cx="4478866" cy="5053469"/>
          </a:xfrm>
        </p:spPr>
        <p:txBody>
          <a:bodyPr/>
          <a:lstStyle/>
          <a:p>
            <a:pPr marL="0" algn="r" rtl="1">
              <a:buFont typeface="Arial" pitchFamily="34" charset="0"/>
              <a:buChar char="•"/>
            </a:pPr>
            <a:r>
              <a:rPr lang="ar-SA" sz="2400" dirty="0">
                <a:solidFill>
                  <a:schemeClr val="tx1"/>
                </a:solidFill>
                <a:latin typeface="Arial"/>
                <a:cs typeface="Arial"/>
              </a:rPr>
              <a:t>سوف تتلقى كل مجموعة نشرة تحتوي على معلومات </a:t>
            </a:r>
            <a:r>
              <a:rPr lang="ar-SA" sz="2400" dirty="0" smtClean="0">
                <a:solidFill>
                  <a:schemeClr val="tx1"/>
                </a:solidFill>
                <a:latin typeface="Arial"/>
                <a:cs typeface="Arial"/>
              </a:rPr>
              <a:t>أساسية</a:t>
            </a:r>
            <a:r>
              <a:rPr lang="en-US" sz="2400" dirty="0" smtClean="0">
                <a:solidFill>
                  <a:schemeClr val="tx1"/>
                </a:solidFill>
                <a:latin typeface="Arial"/>
                <a:cs typeface="Arial"/>
              </a:rPr>
              <a:t> </a:t>
            </a:r>
            <a:r>
              <a:rPr lang="ar-SA" sz="2400" dirty="0" smtClean="0">
                <a:solidFill>
                  <a:schemeClr val="tx1"/>
                </a:solidFill>
                <a:latin typeface="Arial"/>
                <a:cs typeface="Arial"/>
              </a:rPr>
              <a:t>لعامل </a:t>
            </a:r>
            <a:r>
              <a:rPr lang="ar-SA" sz="2400" dirty="0">
                <a:solidFill>
                  <a:schemeClr val="tx1"/>
                </a:solidFill>
                <a:latin typeface="Arial"/>
                <a:cs typeface="Arial"/>
              </a:rPr>
              <a:t>اجتماعي ومشرف. </a:t>
            </a:r>
            <a:r>
              <a:rPr lang="ar-SA" sz="2400" b="1" dirty="0">
                <a:solidFill>
                  <a:schemeClr val="tx1"/>
                </a:solidFill>
                <a:latin typeface="Arial"/>
                <a:cs typeface="Arial"/>
              </a:rPr>
              <a:t>المجموعة 1</a:t>
            </a:r>
            <a:r>
              <a:rPr lang="ar-SA" sz="2400" dirty="0">
                <a:solidFill>
                  <a:schemeClr val="tx1"/>
                </a:solidFill>
                <a:latin typeface="Arial"/>
                <a:cs typeface="Arial"/>
              </a:rPr>
              <a:t>، سوف تكون المشرف. </a:t>
            </a:r>
            <a:r>
              <a:rPr lang="ar-SA" sz="2400" b="1" dirty="0">
                <a:solidFill>
                  <a:schemeClr val="tx1"/>
                </a:solidFill>
                <a:latin typeface="Arial"/>
                <a:cs typeface="Arial"/>
              </a:rPr>
              <a:t>المجموعة 2</a:t>
            </a:r>
            <a:r>
              <a:rPr lang="ar-SA" sz="2400" dirty="0">
                <a:solidFill>
                  <a:schemeClr val="tx1"/>
                </a:solidFill>
                <a:latin typeface="Arial"/>
                <a:cs typeface="Arial"/>
              </a:rPr>
              <a:t>، سوف تكونالعامل الاجتماعي.</a:t>
            </a:r>
          </a:p>
          <a:p>
            <a:pPr marL="0" algn="r" rtl="1">
              <a:buFont typeface="Arial" pitchFamily="34" charset="0"/>
              <a:buChar char="•"/>
            </a:pPr>
            <a:r>
              <a:rPr lang="ar-SA" sz="2400" b="1" dirty="0">
                <a:solidFill>
                  <a:schemeClr val="tx1"/>
                </a:solidFill>
                <a:latin typeface="Arial"/>
                <a:cs typeface="Arial"/>
              </a:rPr>
              <a:t>المجموعة 1</a:t>
            </a:r>
            <a:r>
              <a:rPr lang="ar-SA" sz="2400" dirty="0">
                <a:solidFill>
                  <a:schemeClr val="tx1"/>
                </a:solidFill>
                <a:latin typeface="Arial"/>
                <a:cs typeface="Arial"/>
              </a:rPr>
              <a:t>، راجعوا خطوات الإشراف الخاصة بحالة جديدة. </a:t>
            </a:r>
            <a:endParaRPr lang="ar-SA" sz="2400" b="1" dirty="0">
              <a:solidFill>
                <a:schemeClr val="tx1"/>
              </a:solidFill>
            </a:endParaRPr>
          </a:p>
          <a:p>
            <a:pPr marL="0" algn="ctr" rtl="1">
              <a:buFont typeface="Arial" pitchFamily="34" charset="0"/>
              <a:buChar char="•"/>
            </a:pPr>
            <a:endParaRPr lang="ar-SA" sz="2400" dirty="0">
              <a:solidFill>
                <a:schemeClr val="tx1"/>
              </a:solidFill>
            </a:endParaRPr>
          </a:p>
          <a:p>
            <a:pPr marL="0" rtl="1">
              <a:buFont typeface="Arial" pitchFamily="34" charset="0"/>
              <a:buChar char="•"/>
            </a:pPr>
            <a:endParaRPr lang="ar-SA" dirty="0">
              <a:solidFill>
                <a:schemeClr val="tx1"/>
              </a:solidFill>
              <a:cs typeface="Arial"/>
            </a:endParaRPr>
          </a:p>
        </p:txBody>
      </p:sp>
    </p:spTree>
    <p:extLst>
      <p:ext uri="{BB962C8B-B14F-4D97-AF65-F5344CB8AC3E}">
        <p14:creationId xmlns:p14="http://schemas.microsoft.com/office/powerpoint/2010/main" val="2769608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49604" y="1818558"/>
            <a:ext cx="10244667" cy="2134930"/>
          </a:xfrm>
        </p:spPr>
        <p:txBody>
          <a:bodyPr>
            <a:normAutofit/>
          </a:bodyPr>
          <a:lstStyle/>
          <a:p>
            <a:pPr algn="r" rtl="1"/>
            <a:r>
              <a:rPr lang="ar-SA" spc="0" smtClean="0">
                <a:latin typeface="Arial"/>
                <a:cs typeface="Arial"/>
              </a:rPr>
              <a:t>الإشراف الخاص بإدارة الحالة التي تركز على الناجين/الناجيات</a:t>
            </a:r>
          </a:p>
        </p:txBody>
      </p:sp>
      <p:sp>
        <p:nvSpPr>
          <p:cNvPr id="3" name="Subtitle 2"/>
          <p:cNvSpPr>
            <a:spLocks noGrp="1"/>
          </p:cNvSpPr>
          <p:nvPr>
            <p:ph type="body" sz="quarter" idx="10"/>
          </p:nvPr>
        </p:nvSpPr>
        <p:spPr/>
        <p:txBody>
          <a:bodyPr>
            <a:normAutofit/>
          </a:bodyPr>
          <a:lstStyle/>
          <a:p>
            <a:pPr algn="r" rtl="1"/>
            <a:r>
              <a:rPr lang="ar-SA" sz="2800" spc="0" dirty="0">
                <a:latin typeface="Arial"/>
                <a:cs typeface="Arial"/>
              </a:rPr>
              <a:t>الوحدة</a:t>
            </a:r>
            <a:r>
              <a:rPr lang="ar-SA" spc="0" smtClean="0">
                <a:latin typeface="Arial"/>
                <a:cs typeface="Arial"/>
              </a:rPr>
              <a:t> 18 </a:t>
            </a:r>
            <a:endParaRPr lang="ar-SA" sz="2800" spc="0" dirty="0">
              <a:latin typeface="Arial"/>
              <a:cs typeface="Arial"/>
            </a:endParaRPr>
          </a:p>
        </p:txBody>
      </p:sp>
      <p:cxnSp>
        <p:nvCxnSpPr>
          <p:cNvPr id="8" name="Straight Connector 7"/>
          <p:cNvCxnSpPr/>
          <p:nvPr/>
        </p:nvCxnSpPr>
        <p:spPr>
          <a:xfrm>
            <a:off x="1037724" y="4784141"/>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39410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الإشراف الفردي – الحالات الجارية</a:t>
            </a:r>
          </a:p>
        </p:txBody>
      </p:sp>
      <p:sp>
        <p:nvSpPr>
          <p:cNvPr id="3" name="Content Placeholder 2"/>
          <p:cNvSpPr>
            <a:spLocks noGrp="1"/>
          </p:cNvSpPr>
          <p:nvPr>
            <p:ph idx="1"/>
          </p:nvPr>
        </p:nvSpPr>
        <p:spPr>
          <a:xfrm>
            <a:off x="1438948" y="2286000"/>
            <a:ext cx="9720262" cy="4022725"/>
          </a:xfrm>
        </p:spPr>
        <p:txBody>
          <a:bodyPr numCol="2" rtlCol="1">
            <a:normAutofit fontScale="92500"/>
          </a:bodyPr>
          <a:lstStyle/>
          <a:p>
            <a:pPr algn="r" rtl="1"/>
            <a:r>
              <a:rPr lang="ar-SA" b="1" spc="0" dirty="0" smtClean="0">
                <a:solidFill>
                  <a:schemeClr val="tx1"/>
                </a:solidFill>
                <a:latin typeface="Arial"/>
                <a:cs typeface="Arial"/>
              </a:rPr>
              <a:t>مسؤوليات</a:t>
            </a:r>
            <a:r>
              <a:rPr lang="en-US" b="1" spc="0" dirty="0" smtClean="0">
                <a:solidFill>
                  <a:schemeClr val="tx1"/>
                </a:solidFill>
                <a:latin typeface="Arial"/>
                <a:cs typeface="Arial"/>
              </a:rPr>
              <a:t> </a:t>
            </a:r>
            <a:r>
              <a:rPr lang="ar-SA" b="1" spc="0" dirty="0" smtClean="0">
                <a:solidFill>
                  <a:schemeClr val="tx1"/>
                </a:solidFill>
                <a:latin typeface="Arial"/>
                <a:cs typeface="Arial"/>
              </a:rPr>
              <a:t>العامل </a:t>
            </a:r>
            <a:r>
              <a:rPr lang="ar-SA" b="1" spc="0" dirty="0">
                <a:solidFill>
                  <a:schemeClr val="tx1"/>
                </a:solidFill>
                <a:latin typeface="Arial"/>
                <a:cs typeface="Arial"/>
              </a:rPr>
              <a:t>الاجتماعي</a:t>
            </a:r>
          </a:p>
          <a:p>
            <a:pPr algn="r" rtl="1"/>
            <a:r>
              <a:rPr lang="ar-SA" spc="0" dirty="0">
                <a:solidFill>
                  <a:schemeClr val="tx1"/>
                </a:solidFill>
                <a:latin typeface="Arial"/>
                <a:cs typeface="Arial"/>
              </a:rPr>
              <a:t>1. التحديثات المتعلقة بسياق الحالة والاحتياجات (السلامة)</a:t>
            </a:r>
          </a:p>
          <a:p>
            <a:pPr algn="r" rtl="1"/>
            <a:r>
              <a:rPr lang="ar-SA" spc="0" dirty="0">
                <a:solidFill>
                  <a:schemeClr val="tx1"/>
                </a:solidFill>
                <a:latin typeface="Arial"/>
                <a:cs typeface="Arial"/>
              </a:rPr>
              <a:t>2. التقدم المحرز بشأن خطط الإجراءات</a:t>
            </a:r>
          </a:p>
          <a:p>
            <a:pPr algn="r" rtl="1"/>
            <a:r>
              <a:rPr lang="ar-SA" spc="0" dirty="0">
                <a:solidFill>
                  <a:schemeClr val="tx1"/>
                </a:solidFill>
                <a:latin typeface="Arial"/>
                <a:cs typeface="Arial"/>
              </a:rPr>
              <a:t>3. الأسئلة أو القضايا المحددة التي يلزم الدعم بشأنها</a:t>
            </a:r>
          </a:p>
          <a:p>
            <a:pPr rtl="1"/>
            <a:endParaRPr lang="ar-SA" spc="0" dirty="0">
              <a:solidFill>
                <a:schemeClr val="tx1"/>
              </a:solidFill>
              <a:latin typeface="Arial"/>
              <a:cs typeface="Arial"/>
            </a:endParaRPr>
          </a:p>
          <a:p>
            <a:pPr rtl="1"/>
            <a:endParaRPr lang="ar-SA" spc="0" dirty="0">
              <a:solidFill>
                <a:schemeClr val="tx1"/>
              </a:solidFill>
              <a:latin typeface="Arial"/>
              <a:cs typeface="Arial"/>
            </a:endParaRPr>
          </a:p>
          <a:p>
            <a:pPr rtl="1"/>
            <a:endParaRPr lang="ar-SA" spc="0" dirty="0">
              <a:solidFill>
                <a:schemeClr val="tx1"/>
              </a:solidFill>
              <a:latin typeface="Arial"/>
              <a:cs typeface="Arial"/>
            </a:endParaRPr>
          </a:p>
          <a:p>
            <a:pPr rtl="1"/>
            <a:endParaRPr lang="ar-SA" spc="0" dirty="0">
              <a:solidFill>
                <a:schemeClr val="tx1"/>
              </a:solidFill>
              <a:latin typeface="Arial"/>
              <a:cs typeface="Arial"/>
            </a:endParaRPr>
          </a:p>
          <a:p>
            <a:pPr algn="r" rtl="1"/>
            <a:r>
              <a:rPr lang="ar-SA" b="1" spc="0" dirty="0">
                <a:solidFill>
                  <a:schemeClr val="tx1"/>
                </a:solidFill>
                <a:latin typeface="Arial"/>
                <a:cs typeface="Arial"/>
              </a:rPr>
              <a:t>مسؤوليات المشرف </a:t>
            </a:r>
          </a:p>
          <a:p>
            <a:pPr algn="r" rtl="1"/>
            <a:r>
              <a:rPr lang="ar-SA" spc="0" dirty="0">
                <a:solidFill>
                  <a:schemeClr val="tx1"/>
                </a:solidFill>
                <a:latin typeface="Arial"/>
                <a:cs typeface="Arial"/>
              </a:rPr>
              <a:t>1. إعطاءالعاملة الاجتماعية فرصة للتحدث أولاً</a:t>
            </a:r>
          </a:p>
          <a:p>
            <a:pPr algn="r" rtl="1"/>
            <a:r>
              <a:rPr lang="ar-SA" spc="0" dirty="0">
                <a:solidFill>
                  <a:schemeClr val="tx1"/>
                </a:solidFill>
                <a:latin typeface="Arial"/>
                <a:cs typeface="Arial"/>
              </a:rPr>
              <a:t>2. مطالبةالعاملة الاجتماعية بلعب دور النهج الذي تتبعه </a:t>
            </a:r>
          </a:p>
          <a:p>
            <a:pPr algn="r" rtl="1"/>
            <a:r>
              <a:rPr lang="ar-SA" spc="0" dirty="0">
                <a:solidFill>
                  <a:schemeClr val="tx1"/>
                </a:solidFill>
                <a:latin typeface="Arial"/>
                <a:cs typeface="Arial"/>
              </a:rPr>
              <a:t>3. تقديم تعقيبات ملموسة</a:t>
            </a:r>
          </a:p>
          <a:p>
            <a:pPr algn="r" rtl="1"/>
            <a:r>
              <a:rPr lang="ar-SA" spc="0" dirty="0">
                <a:solidFill>
                  <a:schemeClr val="tx1"/>
                </a:solidFill>
                <a:latin typeface="Arial"/>
                <a:cs typeface="Arial"/>
              </a:rPr>
              <a:t>4. حث العاملة الاجتماعيةعلى التفكير العميق بشأن ما الذي كان بمقدورها أن تفعله بشكل مختلف</a:t>
            </a:r>
          </a:p>
          <a:p>
            <a:pPr algn="r" rtl="1"/>
            <a:r>
              <a:rPr lang="ar-SA" spc="0" dirty="0">
                <a:solidFill>
                  <a:schemeClr val="tx1"/>
                </a:solidFill>
                <a:latin typeface="Arial"/>
                <a:cs typeface="Arial"/>
              </a:rPr>
              <a:t>5. حل المشكلة</a:t>
            </a:r>
          </a:p>
          <a:p>
            <a:pPr algn="r" rtl="1"/>
            <a:r>
              <a:rPr lang="ar-SA" spc="0" dirty="0">
                <a:solidFill>
                  <a:schemeClr val="tx1"/>
                </a:solidFill>
                <a:latin typeface="Arial"/>
                <a:cs typeface="Arial"/>
              </a:rPr>
              <a:t>6. دعم عملية تحديد الخطوات التالية</a:t>
            </a:r>
          </a:p>
        </p:txBody>
      </p:sp>
    </p:spTree>
    <p:extLst>
      <p:ext uri="{BB962C8B-B14F-4D97-AF65-F5344CB8AC3E}">
        <p14:creationId xmlns:p14="http://schemas.microsoft.com/office/powerpoint/2010/main" val="20812739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srcRect l="10540" t="19137" r="33053" b="10222"/>
          <a:stretch/>
        </p:blipFill>
        <p:spPr>
          <a:xfrm>
            <a:off x="412065" y="1885950"/>
            <a:ext cx="5651360" cy="4423410"/>
          </a:xfrm>
          <a:prstGeom prst="rect">
            <a:avLst/>
          </a:prstGeom>
        </p:spPr>
      </p:pic>
      <p:sp>
        <p:nvSpPr>
          <p:cNvPr id="2" name="Title 1"/>
          <p:cNvSpPr>
            <a:spLocks noGrp="1"/>
          </p:cNvSpPr>
          <p:nvPr>
            <p:ph type="title"/>
          </p:nvPr>
        </p:nvSpPr>
        <p:spPr/>
        <p:txBody>
          <a:bodyPr/>
          <a:lstStyle/>
          <a:p>
            <a:pPr algn="r" rtl="1"/>
            <a:r>
              <a:rPr lang="ar-SA" spc="0" smtClean="0">
                <a:latin typeface="Arial"/>
                <a:cs typeface="Arial"/>
              </a:rPr>
              <a:t>القائمة المرجعية بشأن جودة إدارةالحالة </a:t>
            </a:r>
          </a:p>
        </p:txBody>
      </p:sp>
      <p:sp>
        <p:nvSpPr>
          <p:cNvPr id="3" name="Content Placeholder 2"/>
          <p:cNvSpPr>
            <a:spLocks noGrp="1"/>
          </p:cNvSpPr>
          <p:nvPr>
            <p:ph idx="1"/>
          </p:nvPr>
        </p:nvSpPr>
        <p:spPr>
          <a:xfrm>
            <a:off x="6946232" y="1949115"/>
            <a:ext cx="4534651" cy="4022725"/>
          </a:xfrm>
        </p:spPr>
        <p:txBody>
          <a:bodyPr/>
          <a:lstStyle/>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تُستخدم طوال الحالة من قِبل المشرف لتقييم </a:t>
            </a:r>
            <a:r>
              <a:rPr lang="ar-SA" sz="2000" spc="0" dirty="0" smtClean="0">
                <a:solidFill>
                  <a:schemeClr val="tx1"/>
                </a:solidFill>
                <a:latin typeface="Arial"/>
                <a:cs typeface="Arial"/>
              </a:rPr>
              <a:t>تطبيق</a:t>
            </a:r>
            <a:r>
              <a:rPr lang="en-US" sz="2000" spc="0" dirty="0" smtClean="0">
                <a:solidFill>
                  <a:schemeClr val="tx1"/>
                </a:solidFill>
                <a:latin typeface="Arial"/>
                <a:cs typeface="Arial"/>
              </a:rPr>
              <a:t> </a:t>
            </a:r>
            <a:r>
              <a:rPr lang="ar-SA" sz="2000" spc="0" dirty="0" smtClean="0">
                <a:solidFill>
                  <a:schemeClr val="tx1"/>
                </a:solidFill>
                <a:latin typeface="Arial"/>
                <a:cs typeface="Arial"/>
              </a:rPr>
              <a:t>العاملين </a:t>
            </a:r>
            <a:r>
              <a:rPr lang="ar-SA" sz="2000" spc="0" dirty="0">
                <a:solidFill>
                  <a:schemeClr val="tx1"/>
                </a:solidFill>
                <a:latin typeface="Arial"/>
                <a:cs typeface="Arial"/>
              </a:rPr>
              <a:t>الاجتماعيين للمعرفة والمهارات أثناء كل خطوة </a:t>
            </a:r>
          </a:p>
          <a:p>
            <a:pPr lvl="1" rtl="1">
              <a:buClr>
                <a:schemeClr val="accent4">
                  <a:lumMod val="75000"/>
                </a:schemeClr>
              </a:buClr>
              <a:buFont typeface="Arial" panose="020B0604020202020204" pitchFamily="34" charset="0"/>
              <a:buChar char="•"/>
            </a:pPr>
            <a:endParaRPr lang="ar-SA" sz="2000" spc="0" dirty="0">
              <a:solidFill>
                <a:schemeClr val="tx1"/>
              </a:solidFill>
              <a:cs typeface="Arial"/>
            </a:endParaRP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تُستخدم فور إغلاق الحالة لتقييم المهارات والممارسة الشاملة </a:t>
            </a:r>
          </a:p>
          <a:p>
            <a:pPr lvl="1" rtl="1">
              <a:buClr>
                <a:schemeClr val="accent4">
                  <a:lumMod val="75000"/>
                </a:schemeClr>
              </a:buClr>
              <a:buFont typeface="Arial" panose="020B0604020202020204" pitchFamily="34" charset="0"/>
              <a:buChar char="•"/>
            </a:pPr>
            <a:endParaRPr lang="ar-SA" sz="2000" spc="0" dirty="0">
              <a:solidFill>
                <a:schemeClr val="tx1"/>
              </a:solidFill>
              <a:cs typeface="Arial"/>
            </a:endParaRP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تُستخدم من </a:t>
            </a:r>
            <a:r>
              <a:rPr lang="ar-SA" sz="2000" spc="0" dirty="0" smtClean="0">
                <a:solidFill>
                  <a:schemeClr val="tx1"/>
                </a:solidFill>
                <a:latin typeface="Arial"/>
                <a:cs typeface="Arial"/>
              </a:rPr>
              <a:t>قِبل</a:t>
            </a:r>
            <a:r>
              <a:rPr lang="en-US" sz="2000" spc="0" dirty="0" smtClean="0">
                <a:solidFill>
                  <a:schemeClr val="tx1"/>
                </a:solidFill>
                <a:latin typeface="Arial"/>
                <a:cs typeface="Arial"/>
              </a:rPr>
              <a:t> </a:t>
            </a:r>
            <a:r>
              <a:rPr lang="ar-SA" sz="2000" spc="0" dirty="0" smtClean="0">
                <a:solidFill>
                  <a:schemeClr val="tx1"/>
                </a:solidFill>
                <a:latin typeface="Arial"/>
                <a:cs typeface="Arial"/>
              </a:rPr>
              <a:t>العاملين </a:t>
            </a:r>
            <a:r>
              <a:rPr lang="ar-SA" sz="2000" spc="0" dirty="0">
                <a:solidFill>
                  <a:schemeClr val="tx1"/>
                </a:solidFill>
                <a:latin typeface="Arial"/>
                <a:cs typeface="Arial"/>
              </a:rPr>
              <a:t>الاجتماعيين لتقييم كل اجتماع مع الناجين/الناجيات تقييماً ذاتياً </a:t>
            </a:r>
          </a:p>
          <a:p>
            <a:pPr lvl="2"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يجب ألا تحل أداة تعلم محل القائمة المرجعية التي تُدار مع مشرف </a:t>
            </a:r>
          </a:p>
          <a:p>
            <a:pPr rtl="1"/>
            <a:endParaRPr lang="ar-SA" sz="2000" spc="0" dirty="0">
              <a:solidFill>
                <a:schemeClr val="tx1"/>
              </a:solidFill>
            </a:endParaRPr>
          </a:p>
        </p:txBody>
      </p:sp>
    </p:spTree>
    <p:extLst>
      <p:ext uri="{BB962C8B-B14F-4D97-AF65-F5344CB8AC3E}">
        <p14:creationId xmlns:p14="http://schemas.microsoft.com/office/powerpoint/2010/main" val="2454941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7689" y="2419659"/>
            <a:ext cx="4769556" cy="1545564"/>
          </a:xfrm>
        </p:spPr>
        <p:txBody>
          <a:bodyPr>
            <a:noAutofit/>
          </a:bodyPr>
          <a:lstStyle/>
          <a:p>
            <a:pPr rtl="1">
              <a:lnSpc>
                <a:spcPct val="100000"/>
              </a:lnSpc>
            </a:pPr>
            <a:r>
              <a:rPr lang="ar-SA" sz="4000" spc="0" dirty="0" smtClean="0">
                <a:latin typeface="Arial"/>
                <a:cs typeface="+mn-cs"/>
              </a:rPr>
              <a:t>النشاط:</a:t>
            </a:r>
            <a:r>
              <a:rPr lang="en-US" sz="4000" spc="0" dirty="0" smtClean="0">
                <a:latin typeface="Arial"/>
                <a:cs typeface="+mn-cs"/>
              </a:rPr>
              <a:t/>
            </a:r>
            <a:br>
              <a:rPr lang="en-US" sz="4000" spc="0" dirty="0" smtClean="0">
                <a:latin typeface="Arial"/>
                <a:cs typeface="+mn-cs"/>
              </a:rPr>
            </a:br>
            <a:r>
              <a:rPr lang="ar-SA" sz="4000" spc="0" dirty="0" smtClean="0">
                <a:cs typeface="+mn-cs"/>
              </a:rPr>
              <a:t>الإشراف </a:t>
            </a:r>
            <a:r>
              <a:rPr lang="ar-SA" sz="4000" spc="0" dirty="0">
                <a:cs typeface="+mn-cs"/>
              </a:rPr>
              <a:t>الفردي - الحالات الجارية</a:t>
            </a:r>
            <a:endParaRPr lang="ar-SA" sz="4000" spc="0" dirty="0" smtClean="0">
              <a:latin typeface="Arial"/>
              <a:cs typeface="+mn-cs"/>
            </a:endParaRPr>
          </a:p>
        </p:txBody>
      </p:sp>
      <p:sp>
        <p:nvSpPr>
          <p:cNvPr id="3" name="Content Placeholder 2"/>
          <p:cNvSpPr>
            <a:spLocks noGrp="1"/>
          </p:cNvSpPr>
          <p:nvPr>
            <p:ph idx="1"/>
          </p:nvPr>
        </p:nvSpPr>
        <p:spPr>
          <a:xfrm>
            <a:off x="808567" y="765528"/>
            <a:ext cx="4478866" cy="5053469"/>
          </a:xfrm>
        </p:spPr>
        <p:txBody>
          <a:bodyPr>
            <a:normAutofit lnSpcReduction="10000"/>
          </a:bodyPr>
          <a:lstStyle/>
          <a:p>
            <a:pPr marL="0" algn="r" rtl="1">
              <a:buFont typeface="Arial" pitchFamily="34" charset="0"/>
              <a:buChar char="•"/>
            </a:pPr>
            <a:r>
              <a:rPr lang="ar-SA" sz="2400" dirty="0">
                <a:solidFill>
                  <a:schemeClr val="tx1"/>
                </a:solidFill>
                <a:latin typeface="Arial"/>
                <a:cs typeface="Arial"/>
              </a:rPr>
              <a:t>عُد إلى المجموعتين من النشاط السابق (</a:t>
            </a:r>
            <a:r>
              <a:rPr lang="ar-SA" sz="2400" b="1" dirty="0">
                <a:solidFill>
                  <a:schemeClr val="tx1"/>
                </a:solidFill>
                <a:latin typeface="Arial"/>
                <a:cs typeface="Arial"/>
              </a:rPr>
              <a:t>المجموعة 1</a:t>
            </a:r>
            <a:r>
              <a:rPr lang="ar-SA" sz="2400" dirty="0">
                <a:solidFill>
                  <a:schemeClr val="tx1"/>
                </a:solidFill>
                <a:latin typeface="Arial"/>
                <a:cs typeface="Arial"/>
              </a:rPr>
              <a:t> و</a:t>
            </a:r>
            <a:r>
              <a:rPr lang="ar-SA" sz="2400" b="1" dirty="0">
                <a:solidFill>
                  <a:schemeClr val="tx1"/>
                </a:solidFill>
                <a:latin typeface="Arial"/>
                <a:cs typeface="Arial"/>
              </a:rPr>
              <a:t>المجموعة 2)</a:t>
            </a:r>
            <a:r>
              <a:rPr lang="ar-SA" sz="2400" dirty="0">
                <a:solidFill>
                  <a:schemeClr val="tx1"/>
                </a:solidFill>
                <a:latin typeface="Arial"/>
                <a:cs typeface="Arial"/>
              </a:rPr>
              <a:t>. </a:t>
            </a:r>
          </a:p>
          <a:p>
            <a:pPr marL="0" algn="r" rtl="1">
              <a:buFont typeface="Arial" pitchFamily="34" charset="0"/>
              <a:buChar char="•"/>
            </a:pPr>
            <a:r>
              <a:rPr lang="ar-SA" sz="2400" b="1" dirty="0">
                <a:solidFill>
                  <a:schemeClr val="tx1"/>
                </a:solidFill>
                <a:latin typeface="Arial"/>
                <a:cs typeface="Arial"/>
              </a:rPr>
              <a:t>المجموعة 2</a:t>
            </a:r>
            <a:r>
              <a:rPr lang="ar-SA" sz="2400" dirty="0">
                <a:solidFill>
                  <a:schemeClr val="tx1"/>
                </a:solidFill>
                <a:latin typeface="Arial"/>
                <a:cs typeface="Arial"/>
              </a:rPr>
              <a:t>، راجعوا خطوات الإشراف الخاصة بحالة جارية. </a:t>
            </a:r>
            <a:endParaRPr lang="ar-SA" sz="2400" b="1" dirty="0">
              <a:solidFill>
                <a:schemeClr val="tx1"/>
              </a:solidFill>
            </a:endParaRPr>
          </a:p>
          <a:p>
            <a:pPr marL="0" algn="r" rtl="1">
              <a:buFont typeface="Arial" pitchFamily="34" charset="0"/>
              <a:buChar char="•"/>
            </a:pPr>
            <a:r>
              <a:rPr lang="ar-SA" sz="2400" b="1" dirty="0">
                <a:solidFill>
                  <a:schemeClr val="tx1"/>
                </a:solidFill>
                <a:latin typeface="Arial"/>
                <a:cs typeface="Arial"/>
              </a:rPr>
              <a:t>المجموعة 1</a:t>
            </a:r>
            <a:r>
              <a:rPr lang="ar-SA" sz="2400" dirty="0">
                <a:solidFill>
                  <a:schemeClr val="tx1"/>
                </a:solidFill>
                <a:latin typeface="Arial"/>
                <a:cs typeface="Arial"/>
              </a:rPr>
              <a:t>، فكروا في ناج/ناجية تعملون معه/معها حالياً. </a:t>
            </a:r>
          </a:p>
          <a:p>
            <a:pPr marL="0" algn="r" rtl="1">
              <a:buFont typeface="Arial" pitchFamily="34" charset="0"/>
              <a:buChar char="•"/>
            </a:pPr>
            <a:r>
              <a:rPr lang="ar-SA" sz="2400" dirty="0">
                <a:solidFill>
                  <a:schemeClr val="tx1"/>
                </a:solidFill>
                <a:latin typeface="Arial"/>
                <a:cs typeface="Arial"/>
              </a:rPr>
              <a:t>سوف تشيرون إلى هذه الحالة عندما تكونون في عملية ’إشراف‘ مع شريك من </a:t>
            </a:r>
            <a:r>
              <a:rPr lang="ar-SA" sz="2400" b="1" dirty="0">
                <a:solidFill>
                  <a:schemeClr val="tx1"/>
                </a:solidFill>
                <a:latin typeface="Arial"/>
                <a:cs typeface="Arial"/>
              </a:rPr>
              <a:t>المجموعة 2</a:t>
            </a:r>
            <a:r>
              <a:rPr lang="ar-SA" sz="2400" dirty="0" smtClean="0">
                <a:solidFill>
                  <a:schemeClr val="tx1"/>
                </a:solidFill>
                <a:latin typeface="Arial"/>
                <a:cs typeface="Arial"/>
              </a:rPr>
              <a:t>.</a:t>
            </a:r>
            <a:endParaRPr lang="ar-SA" sz="2400" dirty="0">
              <a:solidFill>
                <a:schemeClr val="tx1"/>
              </a:solidFill>
              <a:latin typeface="Arial"/>
              <a:cs typeface="Arial"/>
            </a:endParaRPr>
          </a:p>
        </p:txBody>
      </p:sp>
    </p:spTree>
    <p:extLst>
      <p:ext uri="{BB962C8B-B14F-4D97-AF65-F5344CB8AC3E}">
        <p14:creationId xmlns:p14="http://schemas.microsoft.com/office/powerpoint/2010/main" val="853471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pPr algn="r" rtl="1"/>
            <a:r>
              <a:rPr lang="ar-SA" spc="0" smtClean="0">
                <a:latin typeface="Arial"/>
                <a:cs typeface="Arial"/>
              </a:rPr>
              <a:t>مراجعات ملف الحالة</a:t>
            </a:r>
          </a:p>
        </p:txBody>
      </p:sp>
      <p:sp>
        <p:nvSpPr>
          <p:cNvPr id="3" name="Content Placeholder 2"/>
          <p:cNvSpPr>
            <a:spLocks noGrp="1"/>
          </p:cNvSpPr>
          <p:nvPr>
            <p:ph idx="1"/>
          </p:nvPr>
        </p:nvSpPr>
        <p:spPr>
          <a:xfrm>
            <a:off x="7061200" y="2286000"/>
            <a:ext cx="4114800" cy="4022725"/>
          </a:xfrm>
        </p:spPr>
        <p:txBody>
          <a:bodyPr numCol="1" rtlCol="1">
            <a:noAutofit/>
          </a:bodyPr>
          <a:lstStyle/>
          <a:p>
            <a:pPr algn="r" rtl="1">
              <a:buClr>
                <a:schemeClr val="accent4">
                  <a:lumMod val="75000"/>
                </a:schemeClr>
              </a:buClr>
              <a:buNone/>
            </a:pPr>
            <a:r>
              <a:rPr lang="ar-SA" sz="2400" b="1" spc="0" dirty="0">
                <a:solidFill>
                  <a:schemeClr val="tx1"/>
                </a:solidFill>
                <a:latin typeface="Arial"/>
                <a:cs typeface="Arial"/>
              </a:rPr>
              <a:t>الغرض</a:t>
            </a:r>
          </a:p>
          <a:p>
            <a:pPr lvl="1"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التأكد من ملء النماذج بشكل صحيح</a:t>
            </a:r>
          </a:p>
          <a:p>
            <a:pPr lvl="1"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رصد الخدمات التي يجري </a:t>
            </a:r>
            <a:r>
              <a:rPr lang="ar-SA" sz="2400" spc="0" dirty="0" smtClean="0">
                <a:solidFill>
                  <a:schemeClr val="tx1"/>
                </a:solidFill>
                <a:latin typeface="Arial"/>
                <a:cs typeface="Arial"/>
              </a:rPr>
              <a:t>تقديمها</a:t>
            </a:r>
            <a:endParaRPr lang="ar-SA" sz="2400" spc="0" dirty="0">
              <a:solidFill>
                <a:schemeClr val="tx1"/>
              </a:solidFill>
              <a:latin typeface="Arial"/>
              <a:cs typeface="Arial"/>
            </a:endParaRPr>
          </a:p>
        </p:txBody>
      </p:sp>
      <p:sp>
        <p:nvSpPr>
          <p:cNvPr id="4" name="Content Placeholder 2"/>
          <p:cNvSpPr txBox="1">
            <a:spLocks/>
          </p:cNvSpPr>
          <p:nvPr/>
        </p:nvSpPr>
        <p:spPr bwMode="auto">
          <a:xfrm>
            <a:off x="1777999" y="2277533"/>
            <a:ext cx="4784627" cy="4022725"/>
          </a:xfrm>
          <a:prstGeom prst="rect">
            <a:avLst/>
          </a:prstGeom>
          <a:noFill/>
          <a:ln w="9525">
            <a:noFill/>
            <a:miter lim="800000"/>
            <a:headEnd/>
            <a:tailEnd/>
          </a:ln>
        </p:spPr>
        <p:txBody>
          <a:bodyPr vert="horz" wrap="square" lIns="45720" tIns="45720" rIns="45720" bIns="45720" numCol="1" rtlCol="1" anchor="t" anchorCtr="0" compatLnSpc="1">
            <a:prstTxWarp prst="textNoShape">
              <a:avLst/>
            </a:prstTxWarp>
            <a:noAutofit/>
          </a:bodyPr>
          <a:lstStyle>
            <a:lvl1pPr marL="90488" indent="-90488" algn="l" rtl="0" eaLnBrk="0" fontAlgn="base" hangingPunct="0">
              <a:lnSpc>
                <a:spcPct val="110000"/>
              </a:lnSpc>
              <a:spcBef>
                <a:spcPts val="1200"/>
              </a:spcBef>
              <a:spcAft>
                <a:spcPts val="200"/>
              </a:spcAft>
              <a:buClr>
                <a:srgbClr val="E8722D"/>
              </a:buClr>
              <a:buSzPct val="100000"/>
              <a:buFont typeface="Tw Cen MT" pitchFamily="34" charset="0"/>
              <a:buChar char=" "/>
              <a:defRPr sz="2200" kern="1200" spc="3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spc="3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spc="3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spc="3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spc="3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a:lstStyle>
          <a:p>
            <a:pPr algn="r" rtl="1">
              <a:buClr>
                <a:schemeClr val="accent4">
                  <a:lumMod val="75000"/>
                </a:schemeClr>
              </a:buClr>
              <a:buFont typeface="Tw Cen MT" pitchFamily="34" charset="0"/>
              <a:buNone/>
            </a:pPr>
            <a:r>
              <a:rPr lang="ar-SA" sz="2400" b="1" spc="0" dirty="0" smtClean="0">
                <a:solidFill>
                  <a:schemeClr val="tx1"/>
                </a:solidFill>
                <a:latin typeface="Arial"/>
                <a:cs typeface="Arial"/>
              </a:rPr>
              <a:t>المكونات</a:t>
            </a:r>
          </a:p>
          <a:p>
            <a:pPr lvl="1" algn="r" rtl="1">
              <a:buClr>
                <a:schemeClr val="accent4">
                  <a:lumMod val="75000"/>
                </a:schemeClr>
              </a:buClr>
              <a:buFont typeface="Arial" panose="020B0604020202020204" pitchFamily="34" charset="0"/>
              <a:buChar char="•"/>
            </a:pPr>
            <a:r>
              <a:rPr lang="ar-SA" sz="2400" spc="0" dirty="0" smtClean="0">
                <a:solidFill>
                  <a:schemeClr val="tx1"/>
                </a:solidFill>
                <a:latin typeface="Arial"/>
                <a:cs typeface="Arial"/>
              </a:rPr>
              <a:t>نموذج الموافقة</a:t>
            </a:r>
          </a:p>
          <a:p>
            <a:pPr lvl="1" algn="r" rtl="1">
              <a:buClr>
                <a:schemeClr val="accent4">
                  <a:lumMod val="75000"/>
                </a:schemeClr>
              </a:buClr>
              <a:buFont typeface="Arial" panose="020B0604020202020204" pitchFamily="34" charset="0"/>
              <a:buChar char="•"/>
            </a:pPr>
            <a:r>
              <a:rPr lang="ar-SA" sz="2400" spc="0" dirty="0" smtClean="0">
                <a:solidFill>
                  <a:schemeClr val="tx1"/>
                </a:solidFill>
                <a:latin typeface="Arial"/>
                <a:cs typeface="Arial"/>
              </a:rPr>
              <a:t>نموذج التقييم</a:t>
            </a:r>
          </a:p>
          <a:p>
            <a:pPr lvl="1" algn="r" rtl="1">
              <a:buClr>
                <a:schemeClr val="accent4">
                  <a:lumMod val="75000"/>
                </a:schemeClr>
              </a:buClr>
              <a:buFont typeface="Arial" panose="020B0604020202020204" pitchFamily="34" charset="0"/>
              <a:buChar char="•"/>
            </a:pPr>
            <a:r>
              <a:rPr lang="ar-SA" sz="2400" spc="0" dirty="0" smtClean="0">
                <a:solidFill>
                  <a:schemeClr val="tx1"/>
                </a:solidFill>
                <a:latin typeface="Arial"/>
                <a:cs typeface="Arial"/>
              </a:rPr>
              <a:t>خطة إجراءات الحالة </a:t>
            </a:r>
          </a:p>
          <a:p>
            <a:pPr lvl="1" algn="r" rtl="1">
              <a:buClr>
                <a:schemeClr val="accent4">
                  <a:lumMod val="75000"/>
                </a:schemeClr>
              </a:buClr>
              <a:buFont typeface="Arial" panose="020B0604020202020204" pitchFamily="34" charset="0"/>
              <a:buChar char="•"/>
            </a:pPr>
            <a:r>
              <a:rPr lang="ar-SA" sz="2400" spc="0" dirty="0" smtClean="0">
                <a:solidFill>
                  <a:schemeClr val="tx1"/>
                </a:solidFill>
                <a:latin typeface="Arial"/>
                <a:cs typeface="Arial"/>
              </a:rPr>
              <a:t>ملاحظات الحالة</a:t>
            </a:r>
          </a:p>
          <a:p>
            <a:pPr lvl="1" algn="r" rtl="1">
              <a:buClr>
                <a:schemeClr val="accent4">
                  <a:lumMod val="75000"/>
                </a:schemeClr>
              </a:buClr>
              <a:buFont typeface="Arial" panose="020B0604020202020204" pitchFamily="34" charset="0"/>
              <a:buChar char="•"/>
            </a:pPr>
            <a:r>
              <a:rPr lang="ar-SA" sz="2400" spc="0" dirty="0" smtClean="0">
                <a:solidFill>
                  <a:schemeClr val="tx1"/>
                </a:solidFill>
                <a:latin typeface="Arial"/>
                <a:cs typeface="Arial"/>
              </a:rPr>
              <a:t>نموذج إغلاق ملف الحالة</a:t>
            </a:r>
            <a:endParaRPr lang="ar-SA" sz="2400" spc="0" dirty="0">
              <a:solidFill>
                <a:schemeClr val="tx1"/>
              </a:solidFill>
              <a:latin typeface="Arial"/>
              <a:cs typeface="Arial"/>
            </a:endParaRPr>
          </a:p>
        </p:txBody>
      </p:sp>
    </p:spTree>
    <p:extLst>
      <p:ext uri="{BB962C8B-B14F-4D97-AF65-F5344CB8AC3E}">
        <p14:creationId xmlns:p14="http://schemas.microsoft.com/office/powerpoint/2010/main" val="40362964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إشراف الأقران/ الإشراف الجماعي</a:t>
            </a:r>
            <a:r>
              <a:rPr lang="en-US" spc="0" smtClean="0">
                <a:latin typeface="Arial"/>
                <a:cs typeface="Arial"/>
              </a:rPr>
              <a:t>	</a:t>
            </a:r>
          </a:p>
        </p:txBody>
      </p:sp>
      <p:sp>
        <p:nvSpPr>
          <p:cNvPr id="3" name="Content Placeholder 2"/>
          <p:cNvSpPr>
            <a:spLocks noGrp="1"/>
          </p:cNvSpPr>
          <p:nvPr>
            <p:ph idx="1"/>
          </p:nvPr>
        </p:nvSpPr>
        <p:spPr>
          <a:xfrm>
            <a:off x="1455738" y="2286000"/>
            <a:ext cx="9720262" cy="4022725"/>
          </a:xfrm>
        </p:spPr>
        <p:txBody>
          <a:bodyPr numCol="2" rtlCol="1">
            <a:normAutofit/>
          </a:bodyPr>
          <a:lstStyle/>
          <a:p>
            <a:pPr algn="r" rtl="1">
              <a:buClr>
                <a:schemeClr val="accent4">
                  <a:lumMod val="75000"/>
                </a:schemeClr>
              </a:buClr>
              <a:buNone/>
            </a:pPr>
            <a:r>
              <a:rPr lang="ar-SA" sz="2400" b="1" spc="0" dirty="0">
                <a:latin typeface="Arial"/>
                <a:cs typeface="Arial"/>
              </a:rPr>
              <a:t>اعتبارات أساسية: </a:t>
            </a:r>
          </a:p>
          <a:p>
            <a:pPr lvl="1" algn="r" rtl="1">
              <a:buClr>
                <a:schemeClr val="accent4">
                  <a:lumMod val="75000"/>
                </a:schemeClr>
              </a:buClr>
              <a:buFont typeface="Arial" panose="020B0604020202020204" pitchFamily="34" charset="0"/>
              <a:buChar char="•"/>
            </a:pPr>
            <a:r>
              <a:rPr lang="ar-SA" sz="2400" spc="0" dirty="0">
                <a:latin typeface="Arial"/>
                <a:cs typeface="Arial"/>
              </a:rPr>
              <a:t>التكرار/المدة</a:t>
            </a:r>
          </a:p>
          <a:p>
            <a:pPr lvl="1" algn="r" rtl="1">
              <a:buClr>
                <a:schemeClr val="accent4">
                  <a:lumMod val="75000"/>
                </a:schemeClr>
              </a:buClr>
              <a:buFont typeface="Arial" panose="020B0604020202020204" pitchFamily="34" charset="0"/>
              <a:buChar char="•"/>
            </a:pPr>
            <a:r>
              <a:rPr lang="ar-SA" sz="2400" spc="0" dirty="0">
                <a:latin typeface="Arial"/>
                <a:cs typeface="Arial"/>
              </a:rPr>
              <a:t>التحضير</a:t>
            </a:r>
          </a:p>
          <a:p>
            <a:pPr lvl="1" algn="r" rtl="1">
              <a:buClr>
                <a:schemeClr val="accent4">
                  <a:lumMod val="75000"/>
                </a:schemeClr>
              </a:buClr>
              <a:buFont typeface="Arial" panose="020B0604020202020204" pitchFamily="34" charset="0"/>
              <a:buChar char="•"/>
            </a:pPr>
            <a:r>
              <a:rPr lang="ar-SA" sz="2400" spc="0" dirty="0">
                <a:latin typeface="Arial"/>
                <a:cs typeface="Arial"/>
              </a:rPr>
              <a:t>الصيغة</a:t>
            </a:r>
          </a:p>
          <a:p>
            <a:pPr lvl="2" algn="r" rtl="1">
              <a:buClr>
                <a:schemeClr val="accent4">
                  <a:lumMod val="75000"/>
                </a:schemeClr>
              </a:buClr>
              <a:buFont typeface="Arial" panose="020B0604020202020204" pitchFamily="34" charset="0"/>
              <a:buChar char="•"/>
            </a:pPr>
            <a:r>
              <a:rPr lang="ar-SA" sz="2400" spc="0" dirty="0">
                <a:latin typeface="Arial"/>
                <a:cs typeface="Arial"/>
              </a:rPr>
              <a:t>مراجعة الحالة</a:t>
            </a:r>
          </a:p>
          <a:p>
            <a:pPr lvl="2" algn="r" rtl="1">
              <a:buClr>
                <a:schemeClr val="accent4">
                  <a:lumMod val="75000"/>
                </a:schemeClr>
              </a:buClr>
              <a:buFont typeface="Arial" panose="020B0604020202020204" pitchFamily="34" charset="0"/>
              <a:buChar char="•"/>
            </a:pPr>
            <a:r>
              <a:rPr lang="ar-SA" sz="2400" spc="0" dirty="0">
                <a:latin typeface="Arial"/>
                <a:cs typeface="Arial"/>
              </a:rPr>
              <a:t>الجلسات الموضوعية</a:t>
            </a:r>
          </a:p>
          <a:p>
            <a:pPr lvl="2" algn="r" rtl="1">
              <a:buClr>
                <a:schemeClr val="accent4">
                  <a:lumMod val="75000"/>
                </a:schemeClr>
              </a:buClr>
              <a:buFont typeface="Arial" panose="020B0604020202020204" pitchFamily="34" charset="0"/>
              <a:buChar char="•"/>
            </a:pPr>
            <a:r>
              <a:rPr lang="ar-SA" sz="2400" spc="0" dirty="0">
                <a:latin typeface="Arial"/>
                <a:cs typeface="Arial"/>
              </a:rPr>
              <a:t>تأكيد الفهم</a:t>
            </a:r>
          </a:p>
          <a:p>
            <a:pPr lvl="2" rtl="1">
              <a:buClr>
                <a:schemeClr val="accent4">
                  <a:lumMod val="75000"/>
                </a:schemeClr>
              </a:buClr>
              <a:buFont typeface="Arial" panose="020B0604020202020204" pitchFamily="34" charset="0"/>
              <a:buChar char="•"/>
            </a:pPr>
            <a:endParaRPr lang="ar-SA" sz="2400" spc="0" dirty="0">
              <a:cs typeface="Arial"/>
            </a:endParaRPr>
          </a:p>
          <a:p>
            <a:pPr lvl="2" rtl="1">
              <a:buClr>
                <a:schemeClr val="accent4">
                  <a:lumMod val="75000"/>
                </a:schemeClr>
              </a:buClr>
              <a:buFont typeface="Arial" panose="020B0604020202020204" pitchFamily="34" charset="0"/>
              <a:buChar char="•"/>
            </a:pPr>
            <a:endParaRPr lang="ar-SA" sz="2400" spc="0" dirty="0">
              <a:cs typeface="Arial"/>
            </a:endParaRPr>
          </a:p>
          <a:p>
            <a:pPr lvl="1" rtl="1">
              <a:buClr>
                <a:schemeClr val="accent4">
                  <a:lumMod val="75000"/>
                </a:schemeClr>
              </a:buClr>
              <a:buFont typeface="Arial" panose="020B0604020202020204" pitchFamily="34" charset="0"/>
              <a:buChar char="•"/>
            </a:pPr>
            <a:endParaRPr lang="ar-SA" sz="2400" b="1" spc="0" dirty="0">
              <a:cs typeface="Arial"/>
            </a:endParaRPr>
          </a:p>
          <a:p>
            <a:pPr lvl="1" algn="r" rtl="1">
              <a:buClr>
                <a:schemeClr val="accent4">
                  <a:lumMod val="75000"/>
                </a:schemeClr>
              </a:buClr>
              <a:buFont typeface="Arial" panose="020B0604020202020204" pitchFamily="34" charset="0"/>
              <a:buChar char="•"/>
            </a:pPr>
            <a:r>
              <a:rPr lang="ar-SA" sz="2400" spc="0" dirty="0">
                <a:latin typeface="Arial"/>
                <a:cs typeface="Arial"/>
              </a:rPr>
              <a:t>الهيكل </a:t>
            </a:r>
          </a:p>
          <a:p>
            <a:pPr lvl="2" algn="r" rtl="1">
              <a:buClr>
                <a:schemeClr val="accent4">
                  <a:lumMod val="75000"/>
                </a:schemeClr>
              </a:buClr>
              <a:buFont typeface="Arial" panose="020B0604020202020204" pitchFamily="34" charset="0"/>
              <a:buChar char="•"/>
            </a:pPr>
            <a:r>
              <a:rPr lang="ar-SA" sz="2400" spc="0" dirty="0">
                <a:latin typeface="Arial"/>
                <a:cs typeface="Arial"/>
              </a:rPr>
              <a:t>الافتتاح والتحقق (10-15 دقيقة)</a:t>
            </a:r>
          </a:p>
          <a:p>
            <a:pPr lvl="2" algn="r" rtl="1">
              <a:buClr>
                <a:schemeClr val="accent4">
                  <a:lumMod val="75000"/>
                </a:schemeClr>
              </a:buClr>
              <a:buFont typeface="Arial" panose="020B0604020202020204" pitchFamily="34" charset="0"/>
              <a:buChar char="•"/>
            </a:pPr>
            <a:r>
              <a:rPr lang="ar-SA" sz="2400" spc="0" dirty="0">
                <a:latin typeface="Arial"/>
                <a:cs typeface="Arial"/>
              </a:rPr>
              <a:t>محتوى الجلسة (45-60 دقيقة)</a:t>
            </a:r>
          </a:p>
          <a:p>
            <a:pPr lvl="2" algn="r" rtl="1">
              <a:buClr>
                <a:schemeClr val="accent4">
                  <a:lumMod val="75000"/>
                </a:schemeClr>
              </a:buClr>
              <a:buFont typeface="Arial" panose="020B0604020202020204" pitchFamily="34" charset="0"/>
              <a:buChar char="•"/>
            </a:pPr>
            <a:r>
              <a:rPr lang="ar-SA" sz="2400" spc="0" dirty="0">
                <a:latin typeface="Arial"/>
                <a:cs typeface="Arial"/>
              </a:rPr>
              <a:t>الإغلاق والرعاية (5-15 دقيقة) </a:t>
            </a:r>
          </a:p>
        </p:txBody>
      </p:sp>
    </p:spTree>
    <p:extLst>
      <p:ext uri="{BB962C8B-B14F-4D97-AF65-F5344CB8AC3E}">
        <p14:creationId xmlns:p14="http://schemas.microsoft.com/office/powerpoint/2010/main" val="3692299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6372" y="2419659"/>
            <a:ext cx="4769556" cy="1545564"/>
          </a:xfrm>
        </p:spPr>
        <p:txBody>
          <a:bodyPr>
            <a:normAutofit fontScale="90000"/>
          </a:bodyPr>
          <a:lstStyle/>
          <a:p>
            <a:pPr rtl="1">
              <a:lnSpc>
                <a:spcPct val="100000"/>
              </a:lnSpc>
            </a:pPr>
            <a:r>
              <a:rPr lang="ar-SA" spc="0" dirty="0" smtClean="0">
                <a:latin typeface="Arial"/>
                <a:cs typeface="Arial"/>
              </a:rPr>
              <a:t>النشاط:</a:t>
            </a:r>
            <a:r>
              <a:rPr spc="0" dirty="0"/>
              <a:t/>
            </a:r>
            <a:br>
              <a:rPr spc="0" dirty="0"/>
            </a:br>
            <a:r>
              <a:rPr lang="ar-SA" spc="0" dirty="0" smtClean="0">
                <a:latin typeface="Arial"/>
                <a:cs typeface="Arial"/>
              </a:rPr>
              <a:t>إشراف الأقران/ الإشراف الجماعي </a:t>
            </a:r>
            <a:r>
              <a:rPr lang="en-US" spc="0" dirty="0" smtClean="0">
                <a:latin typeface="Arial"/>
                <a:cs typeface="Arial"/>
              </a:rPr>
              <a:t>	</a:t>
            </a:r>
          </a:p>
        </p:txBody>
      </p:sp>
      <p:sp>
        <p:nvSpPr>
          <p:cNvPr id="3" name="Content Placeholder 2"/>
          <p:cNvSpPr>
            <a:spLocks noGrp="1"/>
          </p:cNvSpPr>
          <p:nvPr>
            <p:ph idx="1"/>
          </p:nvPr>
        </p:nvSpPr>
        <p:spPr>
          <a:xfrm>
            <a:off x="808567" y="594078"/>
            <a:ext cx="4478866" cy="5053469"/>
          </a:xfrm>
        </p:spPr>
        <p:txBody>
          <a:bodyPr/>
          <a:lstStyle/>
          <a:p>
            <a:pPr marL="0" rtl="1">
              <a:buFont typeface="Arial" pitchFamily="34" charset="0"/>
              <a:buChar char="•"/>
            </a:pPr>
            <a:endParaRPr lang="ar-SA" sz="2400" dirty="0">
              <a:solidFill>
                <a:schemeClr val="tx1"/>
              </a:solidFill>
              <a:cs typeface="Arial"/>
            </a:endParaRPr>
          </a:p>
          <a:p>
            <a:pPr marL="0" algn="r" rtl="1">
              <a:buFont typeface="Arial" pitchFamily="34" charset="0"/>
              <a:buChar char="•"/>
            </a:pPr>
            <a:r>
              <a:rPr lang="ar-SA" sz="2400" dirty="0">
                <a:solidFill>
                  <a:schemeClr val="tx1"/>
                </a:solidFill>
                <a:latin typeface="Arial"/>
                <a:cs typeface="Arial"/>
              </a:rPr>
              <a:t>انقسموا إلى مجموعات صغيرة لا يزيد عدد كل منها على 5 أشخاص و</a:t>
            </a:r>
            <a:r>
              <a:rPr lang="ar-SA" sz="2400" b="1" dirty="0">
                <a:solidFill>
                  <a:schemeClr val="tx1"/>
                </a:solidFill>
                <a:latin typeface="Arial"/>
                <a:cs typeface="Arial"/>
              </a:rPr>
              <a:t>ناقشوا ما الذي يكون/سيكون مهماً في المناقشة الجماعية</a:t>
            </a:r>
            <a:r>
              <a:rPr lang="ar-SA" sz="2400" dirty="0">
                <a:solidFill>
                  <a:schemeClr val="tx1"/>
                </a:solidFill>
                <a:latin typeface="Arial"/>
                <a:cs typeface="Arial"/>
              </a:rPr>
              <a:t>. أجب عن الأسئلة الآتية: </a:t>
            </a:r>
          </a:p>
          <a:p>
            <a:pPr marL="0" algn="r" rtl="1">
              <a:buFont typeface="Arial" pitchFamily="34" charset="0"/>
              <a:buChar char="•"/>
            </a:pPr>
            <a:r>
              <a:rPr lang="ar-SA" sz="2400" dirty="0">
                <a:solidFill>
                  <a:schemeClr val="tx1"/>
                </a:solidFill>
                <a:latin typeface="Arial"/>
                <a:cs typeface="Arial"/>
              </a:rPr>
              <a:t>ما الذي يمكن أن يساهم في تحقيق تجربة إيجابية في الإشراف الجماعي؟</a:t>
            </a:r>
          </a:p>
          <a:p>
            <a:pPr marL="0" algn="r" rtl="1">
              <a:buFont typeface="Arial" pitchFamily="34" charset="0"/>
              <a:buChar char="•"/>
            </a:pPr>
            <a:r>
              <a:rPr lang="ar-SA" sz="2400" dirty="0">
                <a:solidFill>
                  <a:schemeClr val="tx1"/>
                </a:solidFill>
                <a:latin typeface="Arial"/>
                <a:cs typeface="Arial"/>
              </a:rPr>
              <a:t>برأيك ما الذي يجب تجنبه في الإشراف الجماعي؟</a:t>
            </a:r>
          </a:p>
        </p:txBody>
      </p:sp>
    </p:spTree>
    <p:extLst>
      <p:ext uri="{BB962C8B-B14F-4D97-AF65-F5344CB8AC3E}">
        <p14:creationId xmlns:p14="http://schemas.microsoft.com/office/powerpoint/2010/main" val="30850903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4472" y="2419659"/>
            <a:ext cx="4769556" cy="1545564"/>
          </a:xfrm>
        </p:spPr>
        <p:txBody>
          <a:bodyPr>
            <a:normAutofit/>
          </a:bodyPr>
          <a:lstStyle/>
          <a:p>
            <a:pPr rtl="1">
              <a:lnSpc>
                <a:spcPct val="100000"/>
              </a:lnSpc>
            </a:pPr>
            <a:r>
              <a:rPr lang="ar-SA" sz="4000" spc="0" dirty="0" smtClean="0">
                <a:latin typeface="Arial"/>
                <a:cs typeface="Arial"/>
              </a:rPr>
              <a:t>النشاط:</a:t>
            </a:r>
            <a:r>
              <a:rPr lang="en-US" sz="4000" spc="0" dirty="0" smtClean="0">
                <a:latin typeface="Arial"/>
                <a:cs typeface="Arial"/>
              </a:rPr>
              <a:t/>
            </a:r>
            <a:br>
              <a:rPr lang="en-US" sz="4000" spc="0" dirty="0" smtClean="0">
                <a:latin typeface="Arial"/>
                <a:cs typeface="Arial"/>
              </a:rPr>
            </a:br>
            <a:r>
              <a:rPr lang="ar-SA" sz="4000" spc="0" dirty="0" smtClean="0">
                <a:latin typeface="Arial"/>
                <a:cs typeface="Arial"/>
              </a:rPr>
              <a:t>استنتاج الخلاصة</a:t>
            </a:r>
          </a:p>
        </p:txBody>
      </p:sp>
      <p:sp>
        <p:nvSpPr>
          <p:cNvPr id="3" name="Content Placeholder 2"/>
          <p:cNvSpPr>
            <a:spLocks noGrp="1"/>
          </p:cNvSpPr>
          <p:nvPr>
            <p:ph idx="1"/>
          </p:nvPr>
        </p:nvSpPr>
        <p:spPr>
          <a:xfrm>
            <a:off x="808567" y="1029220"/>
            <a:ext cx="4478866" cy="5053469"/>
          </a:xfrm>
        </p:spPr>
        <p:txBody>
          <a:bodyPr/>
          <a:lstStyle/>
          <a:p>
            <a:pPr algn="r" rtl="1">
              <a:buClr>
                <a:srgbClr val="80347D"/>
              </a:buClr>
              <a:buFont typeface="Wingdings" panose="05000000000000000000" pitchFamily="2" charset="2"/>
              <a:buChar char="ß"/>
            </a:pPr>
            <a:r>
              <a:rPr lang="ar-SA" sz="2400" dirty="0">
                <a:latin typeface="Arial"/>
                <a:cs typeface="Arial"/>
              </a:rPr>
              <a:t>انقسموا إلى مجموعات صغيرة لا يزيد عدد كل مجموعة عن 5 أشخاص. سوف يتم تعيين إحدى طرق الإشراف الأربعة لكل مجموعة. </a:t>
            </a:r>
          </a:p>
          <a:p>
            <a:pPr algn="r" rtl="1">
              <a:buClr>
                <a:srgbClr val="80347D"/>
              </a:buClr>
              <a:buFont typeface="Wingdings" panose="05000000000000000000" pitchFamily="2" charset="2"/>
              <a:buChar char="ß"/>
            </a:pPr>
            <a:r>
              <a:rPr lang="ar-SA" sz="2400" dirty="0">
                <a:latin typeface="Arial"/>
                <a:cs typeface="Arial"/>
              </a:rPr>
              <a:t>قوموا بلعب أدوار طريقة الإشراف المعينة داخل مجموعاتكم ثم استعدوا لتقديم أدواركم أمام المجموعة الأكبر. </a:t>
            </a:r>
          </a:p>
          <a:p>
            <a:pPr rtl="1">
              <a:buClr>
                <a:srgbClr val="80347D"/>
              </a:buClr>
              <a:buFont typeface="Wingdings" panose="05000000000000000000" pitchFamily="2" charset="2"/>
              <a:buChar char="ß"/>
            </a:pPr>
            <a:endParaRPr lang="ar-SA"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3888" y="2419659"/>
            <a:ext cx="4769556" cy="1545564"/>
          </a:xfrm>
          <a:ln w="38100">
            <a:solidFill>
              <a:srgbClr val="002060"/>
            </a:solidFill>
          </a:ln>
        </p:spPr>
        <p:txBody>
          <a:bodyPr/>
          <a:lstStyle/>
          <a:p>
            <a:pPr rtl="1"/>
            <a:r>
              <a:rPr lang="ar-SA" sz="4000" spc="0" dirty="0" smtClean="0">
                <a:latin typeface="Arial"/>
                <a:cs typeface="Arial"/>
              </a:rPr>
              <a:t>الأهداف</a:t>
            </a:r>
            <a:endParaRPr lang="ar-SA" spc="0" dirty="0" smtClean="0">
              <a:latin typeface="Arial"/>
              <a:cs typeface="Arial"/>
            </a:endParaRPr>
          </a:p>
        </p:txBody>
      </p:sp>
      <p:sp>
        <p:nvSpPr>
          <p:cNvPr id="3" name="Content Placeholder 2"/>
          <p:cNvSpPr>
            <a:spLocks noGrp="1"/>
          </p:cNvSpPr>
          <p:nvPr>
            <p:ph idx="1"/>
          </p:nvPr>
        </p:nvSpPr>
        <p:spPr>
          <a:xfrm>
            <a:off x="808567" y="1053285"/>
            <a:ext cx="4478866" cy="5053469"/>
          </a:xfrm>
        </p:spPr>
        <p:txBody>
          <a:bodyPr/>
          <a:lstStyle/>
          <a:p>
            <a:pPr algn="r" rtl="1">
              <a:buClr>
                <a:srgbClr val="80347D"/>
              </a:buClr>
              <a:buFont typeface="Wingdings" panose="05000000000000000000" pitchFamily="2" charset="2"/>
              <a:buChar char="ß"/>
            </a:pPr>
            <a:r>
              <a:rPr lang="ar-SA" sz="2400" dirty="0">
                <a:latin typeface="Arial"/>
                <a:cs typeface="Arial"/>
              </a:rPr>
              <a:t>اكتساب المعرفة الأساسية عن الغرض من الإشراف ووظيفته. </a:t>
            </a:r>
          </a:p>
          <a:p>
            <a:pPr algn="r" rtl="1">
              <a:buClr>
                <a:srgbClr val="80347D"/>
              </a:buClr>
              <a:buFont typeface="Wingdings" panose="05000000000000000000" pitchFamily="2" charset="2"/>
              <a:buChar char="ß"/>
            </a:pPr>
            <a:r>
              <a:rPr lang="ar-SA" sz="2400" dirty="0">
                <a:latin typeface="Arial"/>
                <a:cs typeface="Arial"/>
              </a:rPr>
              <a:t>فهم كيفية استخدام مختلف الأدوات الرقابية لتقييم الأداء. </a:t>
            </a:r>
          </a:p>
          <a:p>
            <a:pPr algn="r" rtl="1">
              <a:buClr>
                <a:srgbClr val="80347D"/>
              </a:buClr>
              <a:buFont typeface="Wingdings" panose="05000000000000000000" pitchFamily="2" charset="2"/>
              <a:buChar char="ß"/>
            </a:pPr>
            <a:r>
              <a:rPr lang="ar-SA" sz="2400" dirty="0">
                <a:latin typeface="Arial"/>
                <a:cs typeface="Arial"/>
              </a:rPr>
              <a:t> وصف مختلف الوسائل التي يمكن من خلالها إجراء الإشراف. </a:t>
            </a:r>
          </a:p>
          <a:p>
            <a:pPr rtl="1">
              <a:buClr>
                <a:srgbClr val="80347D"/>
              </a:buClr>
              <a:buFont typeface="Wingdings" panose="05000000000000000000" pitchFamily="2" charset="2"/>
              <a:buChar char="ß"/>
            </a:pPr>
            <a:endParaRPr lang="ar-SA"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pPr algn="r" rtl="1"/>
            <a:r>
              <a:rPr lang="ar-SA" spc="0" dirty="0" smtClean="0">
                <a:latin typeface="Arial"/>
                <a:cs typeface="Arial"/>
              </a:rPr>
              <a:t>ما هو الإشراف؟</a:t>
            </a:r>
          </a:p>
        </p:txBody>
      </p:sp>
      <p:sp>
        <p:nvSpPr>
          <p:cNvPr id="3" name="Content Placeholder 2"/>
          <p:cNvSpPr>
            <a:spLocks noGrp="1"/>
          </p:cNvSpPr>
          <p:nvPr>
            <p:ph idx="1"/>
          </p:nvPr>
        </p:nvSpPr>
        <p:spPr>
          <a:xfrm>
            <a:off x="1466070" y="2286000"/>
            <a:ext cx="9853863" cy="4022725"/>
          </a:xfrm>
        </p:spPr>
        <p:txBody>
          <a:bodyPr>
            <a:normAutofit/>
          </a:bodyPr>
          <a:lstStyle/>
          <a:p>
            <a:pPr indent="-457200" algn="r" rtl="1">
              <a:buNone/>
            </a:pPr>
            <a:r>
              <a:rPr lang="ar-SA" sz="2400" b="1" spc="0" dirty="0">
                <a:solidFill>
                  <a:schemeClr val="tx1"/>
                </a:solidFill>
                <a:latin typeface="Arial"/>
                <a:cs typeface="Arial"/>
              </a:rPr>
              <a:t>الإشراف هو اجتماع مستمر ومنتظم بين مشرف والشخص الخاضع للإشراف لتقييم ورصد المهارات والممارسة بطريقة تتسم بروح الدعم.</a:t>
            </a:r>
          </a:p>
          <a:p>
            <a:pPr indent="-457200" rtl="1"/>
            <a:endParaRPr lang="ar-SA" sz="2400" spc="0" dirty="0">
              <a:solidFill>
                <a:schemeClr val="tx1"/>
              </a:solidFill>
              <a:cs typeface="Arial"/>
            </a:endParaRPr>
          </a:p>
          <a:p>
            <a:pPr indent="-457200" algn="r" rtl="1">
              <a:buNone/>
            </a:pPr>
            <a:r>
              <a:rPr lang="ar-SA" sz="2400" b="1" spc="0" dirty="0">
                <a:solidFill>
                  <a:schemeClr val="tx1"/>
                </a:solidFill>
                <a:latin typeface="Arial"/>
                <a:cs typeface="Arial"/>
              </a:rPr>
              <a:t>دور المشرف</a:t>
            </a:r>
            <a:r>
              <a:rPr lang="ar-SA" sz="2400" spc="0" dirty="0">
                <a:solidFill>
                  <a:schemeClr val="tx1"/>
                </a:solidFill>
                <a:latin typeface="Arial"/>
                <a:cs typeface="Arial"/>
              </a:rPr>
              <a:t>: </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تقديم الدعم والمشورة والتوجيه والمراقبة عالية الجودة لخدمات إدارة الحالة </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التأكد من أن أعضاء فريق العمل مدربون وجاهزون للاضلاع بدورهمكعاملين اجتماعيين</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أن يكون متواجداً لتقديم الاستشارات في حالات الطوارئ </a:t>
            </a:r>
          </a:p>
          <a:p>
            <a:pPr marL="0" indent="-457200" rtl="1">
              <a:buNone/>
            </a:pPr>
            <a:endParaRPr lang="ar-SA" sz="2400" spc="0" dirty="0">
              <a:solidFill>
                <a:schemeClr val="tx1"/>
              </a:solidFill>
              <a:cs typeface="Arial"/>
            </a:endParaRPr>
          </a:p>
        </p:txBody>
      </p:sp>
    </p:spTree>
    <p:extLst>
      <p:ext uri="{BB962C8B-B14F-4D97-AF65-F5344CB8AC3E}">
        <p14:creationId xmlns:p14="http://schemas.microsoft.com/office/powerpoint/2010/main" val="4173496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smtClean="0">
                <a:latin typeface="Arial"/>
                <a:cs typeface="Arial"/>
              </a:rPr>
              <a:t>الإشراف: ثلاث وظائف</a:t>
            </a:r>
          </a:p>
        </p:txBody>
      </p:sp>
      <p:sp>
        <p:nvSpPr>
          <p:cNvPr id="3" name="Content Placeholder 2"/>
          <p:cNvSpPr>
            <a:spLocks noGrp="1"/>
          </p:cNvSpPr>
          <p:nvPr>
            <p:ph idx="1"/>
          </p:nvPr>
        </p:nvSpPr>
        <p:spPr>
          <a:xfrm>
            <a:off x="1599671" y="2286000"/>
            <a:ext cx="9720262" cy="4022725"/>
          </a:xfrm>
        </p:spPr>
        <p:txBody>
          <a:bodyPr>
            <a:noAutofit/>
          </a:bodyPr>
          <a:lstStyle/>
          <a:p>
            <a:pPr algn="r" rtl="1">
              <a:spcBef>
                <a:spcPct val="0"/>
              </a:spcBef>
            </a:pPr>
            <a:r>
              <a:rPr lang="ar-SA" altLang="en-US" sz="2400" b="1" spc="0" dirty="0">
                <a:solidFill>
                  <a:schemeClr val="tx1"/>
                </a:solidFill>
                <a:latin typeface="Arial"/>
                <a:cs typeface="Arial"/>
              </a:rPr>
              <a:t>داعم: </a:t>
            </a:r>
            <a:r>
              <a:rPr lang="ar-SA" altLang="en-US" sz="2400" spc="0" dirty="0">
                <a:solidFill>
                  <a:schemeClr val="tx1"/>
                </a:solidFill>
                <a:latin typeface="Arial"/>
                <a:cs typeface="Arial"/>
              </a:rPr>
              <a:t>دعم العناصر العملية والنفسية لدور أخ العامل الاجتماعي</a:t>
            </a:r>
          </a:p>
          <a:p>
            <a:pPr rtl="1">
              <a:spcBef>
                <a:spcPct val="0"/>
              </a:spcBef>
            </a:pPr>
            <a:endParaRPr lang="ar-SA" altLang="en-US" sz="2400" b="1" spc="0" dirty="0">
              <a:solidFill>
                <a:schemeClr val="tx1"/>
              </a:solidFill>
              <a:ea typeface="Arial"/>
            </a:endParaRPr>
          </a:p>
          <a:p>
            <a:pPr algn="r" rtl="1">
              <a:spcBef>
                <a:spcPct val="0"/>
              </a:spcBef>
            </a:pPr>
            <a:r>
              <a:rPr lang="ar-SA" altLang="en-US" sz="2400" b="1" spc="0" dirty="0">
                <a:solidFill>
                  <a:schemeClr val="tx1"/>
                </a:solidFill>
                <a:latin typeface="Arial"/>
                <a:cs typeface="Arial"/>
              </a:rPr>
              <a:t>تثقيفي: </a:t>
            </a:r>
            <a:r>
              <a:rPr lang="ar-SA" altLang="en-US" sz="2400" spc="0" dirty="0">
                <a:solidFill>
                  <a:schemeClr val="tx1"/>
                </a:solidFill>
                <a:latin typeface="Arial"/>
                <a:cs typeface="Arial"/>
              </a:rPr>
              <a:t>تشجيع التفكير والاستكشاف في العمل وتطوير رؤى وتصورات وأساليب عمل جديدة</a:t>
            </a:r>
          </a:p>
          <a:p>
            <a:pPr rtl="1">
              <a:spcBef>
                <a:spcPct val="0"/>
              </a:spcBef>
            </a:pPr>
            <a:endParaRPr lang="ar-SA" altLang="en-US" sz="2400" b="1" spc="0" dirty="0">
              <a:solidFill>
                <a:schemeClr val="tx1"/>
              </a:solidFill>
              <a:ea typeface="Arial"/>
            </a:endParaRPr>
          </a:p>
          <a:p>
            <a:pPr algn="r" rtl="1">
              <a:spcBef>
                <a:spcPct val="0"/>
              </a:spcBef>
            </a:pPr>
            <a:r>
              <a:rPr lang="ar-SA" altLang="en-US" sz="2400" b="1" spc="0" dirty="0">
                <a:solidFill>
                  <a:schemeClr val="tx1"/>
                </a:solidFill>
                <a:latin typeface="Arial"/>
                <a:cs typeface="Arial"/>
              </a:rPr>
              <a:t>إداري: </a:t>
            </a:r>
            <a:r>
              <a:rPr lang="ar-SA" altLang="en-US" sz="2400" spc="0" dirty="0">
                <a:solidFill>
                  <a:schemeClr val="tx1"/>
                </a:solidFill>
                <a:latin typeface="Arial"/>
                <a:cs typeface="Arial"/>
              </a:rPr>
              <a:t>تعزيز مستويات عمل جيدة والمحافظة عليها - جعل الممارسة الجيدة وسيلة معيارية للعمل</a:t>
            </a:r>
          </a:p>
          <a:p>
            <a:pPr rtl="1">
              <a:spcBef>
                <a:spcPct val="0"/>
              </a:spcBef>
            </a:pPr>
            <a:endParaRPr lang="ar-SA" altLang="en-US" sz="2400" spc="0" dirty="0">
              <a:solidFill>
                <a:schemeClr val="tx1"/>
              </a:solidFill>
              <a:ea typeface="Arial"/>
            </a:endParaRPr>
          </a:p>
          <a:p>
            <a:pPr rtl="1">
              <a:spcBef>
                <a:spcPct val="0"/>
              </a:spcBef>
            </a:pPr>
            <a:endParaRPr lang="ar-SA" altLang="en-US" sz="2400" spc="0" dirty="0">
              <a:solidFill>
                <a:schemeClr val="tx1"/>
              </a:solidFill>
              <a:ea typeface="Arial"/>
            </a:endParaRPr>
          </a:p>
          <a:p>
            <a:pPr rtl="1">
              <a:spcBef>
                <a:spcPct val="0"/>
              </a:spcBef>
            </a:pPr>
            <a:endParaRPr lang="ar-SA" altLang="en-US" sz="2400" spc="0" dirty="0">
              <a:solidFill>
                <a:schemeClr val="tx1"/>
              </a:solidFill>
              <a:ea typeface="Arial"/>
            </a:endParaRPr>
          </a:p>
        </p:txBody>
      </p:sp>
    </p:spTree>
    <p:extLst>
      <p:ext uri="{BB962C8B-B14F-4D97-AF65-F5344CB8AC3E}">
        <p14:creationId xmlns:p14="http://schemas.microsoft.com/office/powerpoint/2010/main" val="1727622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الإشراف: الغرض</a:t>
            </a:r>
          </a:p>
        </p:txBody>
      </p:sp>
      <p:sp>
        <p:nvSpPr>
          <p:cNvPr id="3" name="Content Placeholder 2"/>
          <p:cNvSpPr>
            <a:spLocks noGrp="1"/>
          </p:cNvSpPr>
          <p:nvPr>
            <p:ph idx="1"/>
          </p:nvPr>
        </p:nvSpPr>
        <p:spPr>
          <a:xfrm>
            <a:off x="866574" y="2105025"/>
            <a:ext cx="10453359" cy="4022725"/>
          </a:xfrm>
        </p:spPr>
        <p:txBody>
          <a:bodyPr numCol="1">
            <a:normAutofit lnSpcReduction="10000"/>
          </a:bodyPr>
          <a:lstStyle/>
          <a:p>
            <a:pPr indent="-457200" algn="r" rtl="1">
              <a:buFont typeface="Arial" pitchFamily="34" charset="0"/>
              <a:buChar char="•"/>
            </a:pPr>
            <a:r>
              <a:rPr lang="ar-SA" spc="0" dirty="0">
                <a:solidFill>
                  <a:schemeClr val="tx1"/>
                </a:solidFill>
                <a:latin typeface="Arial"/>
                <a:cs typeface="Arial"/>
              </a:rPr>
              <a:t>التأكد من أن المساعدين ومقدمي الخدمة قادرون على وضع المعرفة والمهارات المكتسبة من التدريب موضع الممارسة</a:t>
            </a:r>
          </a:p>
          <a:p>
            <a:pPr indent="-457200" algn="r" rtl="1">
              <a:buFont typeface="Arial" pitchFamily="34" charset="0"/>
              <a:buChar char="•"/>
            </a:pPr>
            <a:r>
              <a:rPr lang="ar-SA" spc="0" dirty="0">
                <a:solidFill>
                  <a:schemeClr val="tx1"/>
                </a:solidFill>
                <a:latin typeface="Arial"/>
                <a:cs typeface="Arial"/>
              </a:rPr>
              <a:t>إتاحة الفرصة لفريق العمل لمناقشة عملهم وتلقي التعقيبات البناءة</a:t>
            </a:r>
          </a:p>
          <a:p>
            <a:pPr indent="-457200" algn="r" rtl="1">
              <a:buFont typeface="Arial" pitchFamily="34" charset="0"/>
              <a:buChar char="•"/>
            </a:pPr>
            <a:r>
              <a:rPr lang="ar-SA" spc="0" dirty="0">
                <a:solidFill>
                  <a:schemeClr val="tx1"/>
                </a:solidFill>
                <a:latin typeface="Arial"/>
                <a:cs typeface="Arial"/>
              </a:rPr>
              <a:t> إتاحة عقد منتدى لفريق العمل لاستخلاص المعلومات - يُعد هذا ذا أهمية خاصة لمنع التعرض لصدمات نفسية ثانوية</a:t>
            </a:r>
            <a:endParaRPr lang="ar-SA" spc="0" dirty="0">
              <a:solidFill>
                <a:schemeClr val="tx1"/>
              </a:solidFill>
            </a:endParaRPr>
          </a:p>
          <a:p>
            <a:pPr indent="-457200" algn="r" rtl="1">
              <a:buFont typeface="Arial" pitchFamily="34" charset="0"/>
              <a:buChar char="•"/>
            </a:pPr>
            <a:r>
              <a:rPr lang="ar-SA" spc="0" dirty="0">
                <a:solidFill>
                  <a:schemeClr val="tx1"/>
                </a:solidFill>
                <a:latin typeface="Arial"/>
                <a:cs typeface="Arial"/>
              </a:rPr>
              <a:t>رصد وإدارة إجهاد فريق العمل</a:t>
            </a:r>
          </a:p>
          <a:p>
            <a:pPr indent="-457200" algn="r" rtl="1">
              <a:buFont typeface="Arial" pitchFamily="34" charset="0"/>
              <a:buChar char="•"/>
            </a:pPr>
            <a:r>
              <a:rPr lang="ar-SA" spc="0" dirty="0">
                <a:solidFill>
                  <a:schemeClr val="tx1"/>
                </a:solidFill>
                <a:latin typeface="Arial"/>
                <a:cs typeface="Arial"/>
              </a:rPr>
              <a:t>توفير فرصة مستمرة لفريق العمل للتفكير بشأن قيمهم الشخصية ومعتقداتهم وسلوكياتهم وكيف تؤثر هذه القيم والمعتقدات والسلوكيات على عملهم مع الناجين/الناجيات.</a:t>
            </a:r>
          </a:p>
          <a:p>
            <a:pPr indent="-457200" algn="r" rtl="1">
              <a:buFont typeface="Arial" pitchFamily="34" charset="0"/>
              <a:buChar char="•"/>
            </a:pPr>
            <a:r>
              <a:rPr lang="ar-SA" spc="0" dirty="0">
                <a:solidFill>
                  <a:schemeClr val="tx1"/>
                </a:solidFill>
                <a:latin typeface="Arial"/>
                <a:cs typeface="Arial"/>
              </a:rPr>
              <a:t>توفير المزيد من الفرص التدريبية.</a:t>
            </a:r>
            <a:endParaRPr lang="ar-SA" spc="0" dirty="0">
              <a:solidFill>
                <a:schemeClr val="tx1"/>
              </a:solidFill>
              <a:cs typeface="Arial"/>
            </a:endParaRPr>
          </a:p>
        </p:txBody>
      </p:sp>
    </p:spTree>
    <p:extLst>
      <p:ext uri="{BB962C8B-B14F-4D97-AF65-F5344CB8AC3E}">
        <p14:creationId xmlns:p14="http://schemas.microsoft.com/office/powerpoint/2010/main" val="2152383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022" y="2419659"/>
            <a:ext cx="4769556" cy="1545564"/>
          </a:xfrm>
        </p:spPr>
        <p:txBody>
          <a:bodyPr>
            <a:normAutofit/>
          </a:bodyPr>
          <a:lstStyle/>
          <a:p>
            <a:pPr rtl="1">
              <a:lnSpc>
                <a:spcPct val="100000"/>
              </a:lnSpc>
            </a:pPr>
            <a:r>
              <a:rPr lang="ar-SA" sz="4000" spc="0" dirty="0" smtClean="0">
                <a:latin typeface="Arial"/>
                <a:cs typeface="+mn-cs"/>
              </a:rPr>
              <a:t> النشاط:</a:t>
            </a:r>
            <a:r>
              <a:rPr lang="ar-EG" sz="4000" spc="0" dirty="0" smtClean="0">
                <a:latin typeface="Arial"/>
                <a:cs typeface="+mn-cs"/>
              </a:rPr>
              <a:t> </a:t>
            </a:r>
            <a:r>
              <a:rPr lang="en-US" sz="4000" spc="0" dirty="0" smtClean="0">
                <a:latin typeface="Arial"/>
                <a:cs typeface="+mn-cs"/>
              </a:rPr>
              <a:t/>
            </a:r>
            <a:br>
              <a:rPr lang="en-US" sz="4000" spc="0" dirty="0" smtClean="0">
                <a:latin typeface="Arial"/>
                <a:cs typeface="+mn-cs"/>
              </a:rPr>
            </a:br>
            <a:r>
              <a:rPr lang="ar-SA" sz="4000" spc="0" dirty="0">
                <a:cs typeface="+mn-cs"/>
              </a:rPr>
              <a:t>الغرض من </a:t>
            </a:r>
            <a:r>
              <a:rPr lang="ar-SA" sz="4000" spc="0" dirty="0" smtClean="0">
                <a:cs typeface="+mn-cs"/>
              </a:rPr>
              <a:t>الإشراف</a:t>
            </a:r>
            <a:endParaRPr sz="4000" spc="0" dirty="0">
              <a:cs typeface="+mn-cs"/>
            </a:endParaRPr>
          </a:p>
        </p:txBody>
      </p:sp>
      <p:sp>
        <p:nvSpPr>
          <p:cNvPr id="3" name="Content Placeholder 2"/>
          <p:cNvSpPr>
            <a:spLocks noGrp="1"/>
          </p:cNvSpPr>
          <p:nvPr>
            <p:ph idx="1"/>
          </p:nvPr>
        </p:nvSpPr>
        <p:spPr>
          <a:xfrm>
            <a:off x="808567" y="860778"/>
            <a:ext cx="4478866" cy="5053469"/>
          </a:xfrm>
        </p:spPr>
        <p:txBody>
          <a:bodyPr>
            <a:normAutofit/>
          </a:bodyPr>
          <a:lstStyle/>
          <a:p>
            <a:pPr marL="0" indent="0" algn="r" rtl="1">
              <a:buNone/>
            </a:pPr>
            <a:r>
              <a:rPr lang="ar-SA" sz="2400" dirty="0">
                <a:solidFill>
                  <a:schemeClr val="tx1"/>
                </a:solidFill>
                <a:latin typeface="Arial"/>
                <a:cs typeface="Arial"/>
              </a:rPr>
              <a:t>انقسموا إلى مجموعات صغيرة لا يزيد عدد كل مجموعة عن 5 أشخاص</a:t>
            </a:r>
            <a:r>
              <a:rPr lang="ar-SA" sz="2400" dirty="0" smtClean="0">
                <a:solidFill>
                  <a:schemeClr val="tx1"/>
                </a:solidFill>
                <a:latin typeface="Arial"/>
                <a:cs typeface="Arial"/>
              </a:rPr>
              <a:t>. </a:t>
            </a:r>
            <a:r>
              <a:rPr lang="ar-SA" sz="2400" dirty="0">
                <a:solidFill>
                  <a:schemeClr val="tx1"/>
                </a:solidFill>
                <a:latin typeface="Arial"/>
                <a:cs typeface="Arial"/>
              </a:rPr>
              <a:t>باستخدام النشرة </a:t>
            </a:r>
            <a:r>
              <a:rPr lang="ar-SA" sz="2400" b="1" dirty="0">
                <a:solidFill>
                  <a:schemeClr val="tx1"/>
                </a:solidFill>
                <a:latin typeface="Arial"/>
                <a:cs typeface="Arial"/>
              </a:rPr>
              <a:t>صنف الـ 10 محاور للإشراف</a:t>
            </a:r>
            <a:r>
              <a:rPr lang="ar-SA" sz="2400" dirty="0">
                <a:solidFill>
                  <a:schemeClr val="tx1"/>
                </a:solidFill>
                <a:latin typeface="Arial"/>
                <a:cs typeface="Arial"/>
              </a:rPr>
              <a:t> إلى وظيفة واحدة أو أكثر من الوظائف الثلاث للإشراف (داعم وتثقيفي وإداري). </a:t>
            </a:r>
          </a:p>
        </p:txBody>
      </p:sp>
    </p:spTree>
    <p:extLst>
      <p:ext uri="{BB962C8B-B14F-4D97-AF65-F5344CB8AC3E}">
        <p14:creationId xmlns:p14="http://schemas.microsoft.com/office/powerpoint/2010/main" val="2194964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الغرض</a:t>
            </a:r>
          </a:p>
        </p:txBody>
      </p:sp>
      <p:sp>
        <p:nvSpPr>
          <p:cNvPr id="3" name="Content Placeholder 2"/>
          <p:cNvSpPr>
            <a:spLocks noGrp="1"/>
          </p:cNvSpPr>
          <p:nvPr>
            <p:ph idx="1"/>
          </p:nvPr>
        </p:nvSpPr>
        <p:spPr>
          <a:xfrm>
            <a:off x="1028063" y="2286000"/>
            <a:ext cx="5378116" cy="4022725"/>
          </a:xfrm>
        </p:spPr>
        <p:txBody>
          <a:bodyPr/>
          <a:lstStyle/>
          <a:p>
            <a:pPr algn="r" rtl="1"/>
            <a:r>
              <a:rPr lang="ar-SA" spc="0" dirty="0" smtClean="0">
                <a:latin typeface="Arial"/>
                <a:cs typeface="Arial"/>
              </a:rPr>
              <a:t>تُعد إدارة الحالة عملاً معقداً وصعباً ويتطلب دعماً</a:t>
            </a:r>
          </a:p>
          <a:p>
            <a:pPr rtl="1"/>
            <a:endParaRPr lang="ar-SA" spc="0" dirty="0">
              <a:cs typeface="Arial"/>
            </a:endParaRPr>
          </a:p>
          <a:p>
            <a:pPr algn="r" rtl="1"/>
            <a:r>
              <a:rPr lang="ar-SA" spc="0" dirty="0" smtClean="0">
                <a:latin typeface="Arial"/>
                <a:cs typeface="Arial"/>
              </a:rPr>
              <a:t>التحول من نهج قائم على السلبيات إلى نهج يرتكز على الحلول ونقاط القوة، ويقدر قدرات العميل/العميلة والعامل الاجتماعي/العاملة الاجتماعية </a:t>
            </a:r>
            <a:endParaRPr lang="ar-SA" spc="0" dirty="0">
              <a:cs typeface="Arial"/>
            </a:endParaRPr>
          </a:p>
        </p:txBody>
      </p:sp>
      <p:grpSp>
        <p:nvGrpSpPr>
          <p:cNvPr id="30" name="Group 29"/>
          <p:cNvGrpSpPr/>
          <p:nvPr/>
        </p:nvGrpSpPr>
        <p:grpSpPr>
          <a:xfrm flipH="1">
            <a:off x="6901267" y="1873842"/>
            <a:ext cx="4342466" cy="4516164"/>
            <a:chOff x="6977467" y="1873842"/>
            <a:chExt cx="4342466" cy="4516164"/>
          </a:xfrm>
        </p:grpSpPr>
        <p:grpSp>
          <p:nvGrpSpPr>
            <p:cNvPr id="6" name="Group 5"/>
            <p:cNvGrpSpPr/>
            <p:nvPr/>
          </p:nvGrpSpPr>
          <p:grpSpPr>
            <a:xfrm>
              <a:off x="6977467" y="1873842"/>
              <a:ext cx="2554391" cy="1021756"/>
              <a:chOff x="343860" y="3854"/>
              <a:chExt cx="2554391" cy="1021756"/>
            </a:xfrm>
          </p:grpSpPr>
          <p:sp>
            <p:nvSpPr>
              <p:cNvPr id="28" name="Chevron 27"/>
              <p:cNvSpPr/>
              <p:nvPr/>
            </p:nvSpPr>
            <p:spPr>
              <a:xfrm>
                <a:off x="343860" y="3854"/>
                <a:ext cx="2554391" cy="1021756"/>
              </a:xfrm>
              <a:prstGeom prst="chevron">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9" name="Chevron 4"/>
              <p:cNvSpPr/>
              <p:nvPr/>
            </p:nvSpPr>
            <p:spPr>
              <a:xfrm>
                <a:off x="854738" y="3854"/>
                <a:ext cx="1532635" cy="10217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12700" rIns="0" bIns="12700" numCol="1" spcCol="1270" anchor="ctr" anchorCtr="0">
                <a:noAutofit/>
              </a:bodyPr>
              <a:lstStyle/>
              <a:p>
                <a:pPr lvl="0" algn="ctr" defTabSz="889000" rtl="1">
                  <a:lnSpc>
                    <a:spcPct val="90000"/>
                  </a:lnSpc>
                  <a:spcBef>
                    <a:spcPct val="0"/>
                  </a:spcBef>
                  <a:spcAft>
                    <a:spcPct val="35000"/>
                  </a:spcAft>
                </a:pPr>
                <a:r>
                  <a:rPr lang="ar-SA" sz="2000" dirty="0"/>
                  <a:t>القيود وأوجه القصور</a:t>
                </a:r>
                <a:endParaRPr sz="2000" kern="1200" dirty="0"/>
              </a:p>
            </p:txBody>
          </p:sp>
        </p:grpSp>
        <p:grpSp>
          <p:nvGrpSpPr>
            <p:cNvPr id="7" name="Group 6"/>
            <p:cNvGrpSpPr/>
            <p:nvPr/>
          </p:nvGrpSpPr>
          <p:grpSpPr>
            <a:xfrm>
              <a:off x="9199788" y="1960691"/>
              <a:ext cx="2120145" cy="848058"/>
              <a:chOff x="2566181" y="90703"/>
              <a:chExt cx="2120145" cy="848058"/>
            </a:xfrm>
          </p:grpSpPr>
          <p:sp>
            <p:nvSpPr>
              <p:cNvPr id="26" name="Chevron 25"/>
              <p:cNvSpPr/>
              <p:nvPr/>
            </p:nvSpPr>
            <p:spPr>
              <a:xfrm>
                <a:off x="2566181" y="90703"/>
                <a:ext cx="2120145" cy="848058"/>
              </a:xfrm>
              <a:prstGeom prst="chevron">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7" name="Chevron 6"/>
              <p:cNvSpPr/>
              <p:nvPr/>
            </p:nvSpPr>
            <p:spPr>
              <a:xfrm>
                <a:off x="2990210" y="90703"/>
                <a:ext cx="1272087" cy="8480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1430" rIns="0" bIns="11430" numCol="1" spcCol="1270" anchor="ctr" anchorCtr="0">
                <a:noAutofit/>
              </a:bodyPr>
              <a:lstStyle/>
              <a:p>
                <a:pPr lvl="0" algn="ctr" defTabSz="800100" rtl="1">
                  <a:lnSpc>
                    <a:spcPct val="90000"/>
                  </a:lnSpc>
                  <a:spcBef>
                    <a:spcPct val="0"/>
                  </a:spcBef>
                  <a:spcAft>
                    <a:spcPct val="35000"/>
                  </a:spcAft>
                </a:pPr>
                <a:r>
                  <a:rPr lang="ar-SA" sz="1800" b="1" kern="1200" dirty="0">
                    <a:latin typeface="Arial"/>
                    <a:cs typeface="Arial"/>
                  </a:rPr>
                  <a:t>نقاط القوة</a:t>
                </a:r>
                <a:endParaRPr lang="ar-SA" sz="1800" b="1" kern="1200" dirty="0">
                  <a:latin typeface="Arial"/>
                </a:endParaRPr>
              </a:p>
            </p:txBody>
          </p:sp>
        </p:grpSp>
        <p:grpSp>
          <p:nvGrpSpPr>
            <p:cNvPr id="8" name="Group 7"/>
            <p:cNvGrpSpPr/>
            <p:nvPr/>
          </p:nvGrpSpPr>
          <p:grpSpPr>
            <a:xfrm>
              <a:off x="6977467" y="3038645"/>
              <a:ext cx="2554391" cy="1021756"/>
              <a:chOff x="343860" y="1168657"/>
              <a:chExt cx="2554391" cy="1021756"/>
            </a:xfrm>
          </p:grpSpPr>
          <p:sp>
            <p:nvSpPr>
              <p:cNvPr id="24" name="Chevron 23"/>
              <p:cNvSpPr/>
              <p:nvPr/>
            </p:nvSpPr>
            <p:spPr>
              <a:xfrm>
                <a:off x="343860" y="1168657"/>
                <a:ext cx="2554391" cy="1021756"/>
              </a:xfrm>
              <a:prstGeom prst="chevron">
                <a:avLst/>
              </a:prstGeom>
            </p:spPr>
            <p:style>
              <a:lnRef idx="2">
                <a:schemeClr val="lt1">
                  <a:hueOff val="0"/>
                  <a:satOff val="0"/>
                  <a:lumOff val="0"/>
                  <a:alphaOff val="0"/>
                </a:schemeClr>
              </a:lnRef>
              <a:fillRef idx="1">
                <a:schemeClr val="accent5">
                  <a:hueOff val="-3327248"/>
                  <a:satOff val="-5151"/>
                  <a:lumOff val="0"/>
                  <a:alphaOff val="0"/>
                </a:schemeClr>
              </a:fillRef>
              <a:effectRef idx="0">
                <a:schemeClr val="accent5">
                  <a:hueOff val="-3327248"/>
                  <a:satOff val="-5151"/>
                  <a:lumOff val="0"/>
                  <a:alphaOff val="0"/>
                </a:schemeClr>
              </a:effectRef>
              <a:fontRef idx="minor">
                <a:schemeClr val="lt1"/>
              </a:fontRef>
            </p:style>
          </p:sp>
          <p:sp>
            <p:nvSpPr>
              <p:cNvPr id="25" name="Chevron 8"/>
              <p:cNvSpPr/>
              <p:nvPr/>
            </p:nvSpPr>
            <p:spPr>
              <a:xfrm>
                <a:off x="854738" y="1168657"/>
                <a:ext cx="1532635" cy="10217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12700" rIns="0" bIns="12700" numCol="1" spcCol="1270" anchor="ctr" anchorCtr="0">
                <a:noAutofit/>
              </a:bodyPr>
              <a:lstStyle/>
              <a:p>
                <a:pPr lvl="0" algn="ctr" defTabSz="889000" rtl="1">
                  <a:lnSpc>
                    <a:spcPct val="90000"/>
                  </a:lnSpc>
                  <a:spcBef>
                    <a:spcPct val="0"/>
                  </a:spcBef>
                  <a:spcAft>
                    <a:spcPct val="35000"/>
                  </a:spcAft>
                </a:pPr>
                <a:r>
                  <a:rPr lang="ar-SA" sz="2000" dirty="0"/>
                  <a:t>المعوقات</a:t>
                </a:r>
                <a:endParaRPr sz="2000" kern="1200" dirty="0"/>
              </a:p>
            </p:txBody>
          </p:sp>
        </p:grpSp>
        <p:grpSp>
          <p:nvGrpSpPr>
            <p:cNvPr id="9" name="Group 8"/>
            <p:cNvGrpSpPr/>
            <p:nvPr/>
          </p:nvGrpSpPr>
          <p:grpSpPr>
            <a:xfrm>
              <a:off x="9199788" y="3125494"/>
              <a:ext cx="2120145" cy="848058"/>
              <a:chOff x="2566181" y="1255506"/>
              <a:chExt cx="2120145" cy="848058"/>
            </a:xfrm>
          </p:grpSpPr>
          <p:sp>
            <p:nvSpPr>
              <p:cNvPr id="22" name="Chevron 21"/>
              <p:cNvSpPr/>
              <p:nvPr/>
            </p:nvSpPr>
            <p:spPr>
              <a:xfrm>
                <a:off x="2566181" y="1255506"/>
                <a:ext cx="2120145" cy="848058"/>
              </a:xfrm>
              <a:prstGeom prst="chevron">
                <a:avLst/>
              </a:prstGeom>
            </p:spPr>
            <p:style>
              <a:lnRef idx="2">
                <a:schemeClr val="accent5">
                  <a:tint val="40000"/>
                  <a:alpha val="90000"/>
                  <a:hueOff val="-3293080"/>
                  <a:satOff val="-3796"/>
                  <a:lumOff val="-52"/>
                  <a:alphaOff val="0"/>
                </a:schemeClr>
              </a:lnRef>
              <a:fillRef idx="1">
                <a:schemeClr val="accent5">
                  <a:tint val="40000"/>
                  <a:alpha val="90000"/>
                  <a:hueOff val="-3293080"/>
                  <a:satOff val="-3796"/>
                  <a:lumOff val="-52"/>
                  <a:alphaOff val="0"/>
                </a:schemeClr>
              </a:fillRef>
              <a:effectRef idx="0">
                <a:schemeClr val="accent5">
                  <a:tint val="40000"/>
                  <a:alpha val="90000"/>
                  <a:hueOff val="-3293080"/>
                  <a:satOff val="-3796"/>
                  <a:lumOff val="-52"/>
                  <a:alphaOff val="0"/>
                </a:schemeClr>
              </a:effectRef>
              <a:fontRef idx="minor">
                <a:schemeClr val="dk1">
                  <a:hueOff val="0"/>
                  <a:satOff val="0"/>
                  <a:lumOff val="0"/>
                  <a:alphaOff val="0"/>
                </a:schemeClr>
              </a:fontRef>
            </p:style>
          </p:sp>
          <p:sp>
            <p:nvSpPr>
              <p:cNvPr id="23" name="Chevron 10"/>
              <p:cNvSpPr/>
              <p:nvPr/>
            </p:nvSpPr>
            <p:spPr>
              <a:xfrm>
                <a:off x="2990210" y="1255506"/>
                <a:ext cx="1272087" cy="8480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1430" rIns="0" bIns="11430" numCol="1" spcCol="1270" anchor="ctr" anchorCtr="0">
                <a:noAutofit/>
              </a:bodyPr>
              <a:lstStyle/>
              <a:p>
                <a:pPr lvl="0" algn="ctr" defTabSz="800100" rtl="1">
                  <a:lnSpc>
                    <a:spcPct val="90000"/>
                  </a:lnSpc>
                  <a:spcBef>
                    <a:spcPct val="0"/>
                  </a:spcBef>
                  <a:spcAft>
                    <a:spcPct val="35000"/>
                  </a:spcAft>
                </a:pPr>
                <a:r>
                  <a:rPr lang="ar-SA" sz="1800" b="1" kern="1200">
                    <a:latin typeface="Arial"/>
                    <a:cs typeface="Arial"/>
                  </a:rPr>
                  <a:t>الإمكانات</a:t>
                </a:r>
                <a:endParaRPr lang="ar-SA" sz="1800" b="1" kern="1200" dirty="0">
                  <a:latin typeface="Arial"/>
                </a:endParaRPr>
              </a:p>
            </p:txBody>
          </p:sp>
        </p:grpSp>
        <p:grpSp>
          <p:nvGrpSpPr>
            <p:cNvPr id="10" name="Group 9"/>
            <p:cNvGrpSpPr/>
            <p:nvPr/>
          </p:nvGrpSpPr>
          <p:grpSpPr>
            <a:xfrm>
              <a:off x="6977467" y="4203447"/>
              <a:ext cx="2554391" cy="1021756"/>
              <a:chOff x="343860" y="2333459"/>
              <a:chExt cx="2554391" cy="1021756"/>
            </a:xfrm>
          </p:grpSpPr>
          <p:sp>
            <p:nvSpPr>
              <p:cNvPr id="20" name="Chevron 19"/>
              <p:cNvSpPr/>
              <p:nvPr/>
            </p:nvSpPr>
            <p:spPr>
              <a:xfrm>
                <a:off x="343860" y="2333459"/>
                <a:ext cx="2554391" cy="1021756"/>
              </a:xfrm>
              <a:prstGeom prst="chevron">
                <a:avLst/>
              </a:prstGeom>
            </p:spPr>
            <p:style>
              <a:lnRef idx="2">
                <a:schemeClr val="lt1">
                  <a:hueOff val="0"/>
                  <a:satOff val="0"/>
                  <a:lumOff val="0"/>
                  <a:alphaOff val="0"/>
                </a:schemeClr>
              </a:lnRef>
              <a:fillRef idx="1">
                <a:schemeClr val="accent5">
                  <a:hueOff val="-6654497"/>
                  <a:satOff val="-10303"/>
                  <a:lumOff val="0"/>
                  <a:alphaOff val="0"/>
                </a:schemeClr>
              </a:fillRef>
              <a:effectRef idx="0">
                <a:schemeClr val="accent5">
                  <a:hueOff val="-6654497"/>
                  <a:satOff val="-10303"/>
                  <a:lumOff val="0"/>
                  <a:alphaOff val="0"/>
                </a:schemeClr>
              </a:effectRef>
              <a:fontRef idx="minor">
                <a:schemeClr val="lt1"/>
              </a:fontRef>
            </p:style>
          </p:sp>
          <p:sp>
            <p:nvSpPr>
              <p:cNvPr id="21" name="Chevron 12"/>
              <p:cNvSpPr/>
              <p:nvPr/>
            </p:nvSpPr>
            <p:spPr>
              <a:xfrm>
                <a:off x="854738" y="2333459"/>
                <a:ext cx="1532635" cy="10217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12700" rIns="0" bIns="12700" numCol="1" spcCol="1270" anchor="ctr" anchorCtr="0">
                <a:noAutofit/>
              </a:bodyPr>
              <a:lstStyle/>
              <a:p>
                <a:pPr lvl="0" algn="ctr" defTabSz="889000" rtl="1">
                  <a:lnSpc>
                    <a:spcPct val="90000"/>
                  </a:lnSpc>
                  <a:spcBef>
                    <a:spcPct val="0"/>
                  </a:spcBef>
                  <a:spcAft>
                    <a:spcPct val="35000"/>
                  </a:spcAft>
                </a:pPr>
                <a:r>
                  <a:rPr lang="ar-SA" sz="2000" dirty="0"/>
                  <a:t>المشكلات السابقة</a:t>
                </a:r>
                <a:endParaRPr sz="2000" kern="1200" dirty="0"/>
              </a:p>
            </p:txBody>
          </p:sp>
        </p:grpSp>
        <p:grpSp>
          <p:nvGrpSpPr>
            <p:cNvPr id="11" name="Group 10"/>
            <p:cNvGrpSpPr/>
            <p:nvPr/>
          </p:nvGrpSpPr>
          <p:grpSpPr>
            <a:xfrm>
              <a:off x="9199788" y="4290297"/>
              <a:ext cx="2120145" cy="848058"/>
              <a:chOff x="2566181" y="2420309"/>
              <a:chExt cx="2120145" cy="848058"/>
            </a:xfrm>
          </p:grpSpPr>
          <p:sp>
            <p:nvSpPr>
              <p:cNvPr id="18" name="Chevron 17"/>
              <p:cNvSpPr/>
              <p:nvPr/>
            </p:nvSpPr>
            <p:spPr>
              <a:xfrm>
                <a:off x="2566181" y="2420309"/>
                <a:ext cx="2120145" cy="848058"/>
              </a:xfrm>
              <a:prstGeom prst="chevron">
                <a:avLst/>
              </a:prstGeom>
            </p:spPr>
            <p:style>
              <a:lnRef idx="2">
                <a:schemeClr val="accent5">
                  <a:tint val="40000"/>
                  <a:alpha val="90000"/>
                  <a:hueOff val="-6586160"/>
                  <a:satOff val="-7591"/>
                  <a:lumOff val="-103"/>
                  <a:alphaOff val="0"/>
                </a:schemeClr>
              </a:lnRef>
              <a:fillRef idx="1">
                <a:schemeClr val="accent5">
                  <a:tint val="40000"/>
                  <a:alpha val="90000"/>
                  <a:hueOff val="-6586160"/>
                  <a:satOff val="-7591"/>
                  <a:lumOff val="-103"/>
                  <a:alphaOff val="0"/>
                </a:schemeClr>
              </a:fillRef>
              <a:effectRef idx="0">
                <a:schemeClr val="accent5">
                  <a:tint val="40000"/>
                  <a:alpha val="90000"/>
                  <a:hueOff val="-6586160"/>
                  <a:satOff val="-7591"/>
                  <a:lumOff val="-103"/>
                  <a:alphaOff val="0"/>
                </a:schemeClr>
              </a:effectRef>
              <a:fontRef idx="minor">
                <a:schemeClr val="dk1">
                  <a:hueOff val="0"/>
                  <a:satOff val="0"/>
                  <a:lumOff val="0"/>
                  <a:alphaOff val="0"/>
                </a:schemeClr>
              </a:fontRef>
            </p:style>
          </p:sp>
          <p:sp>
            <p:nvSpPr>
              <p:cNvPr id="19" name="Chevron 14"/>
              <p:cNvSpPr/>
              <p:nvPr/>
            </p:nvSpPr>
            <p:spPr>
              <a:xfrm>
                <a:off x="2990210" y="2420309"/>
                <a:ext cx="1272087" cy="8480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1430" rIns="0" bIns="11430" numCol="1" spcCol="1270" anchor="ctr" anchorCtr="0">
                <a:noAutofit/>
              </a:bodyPr>
              <a:lstStyle/>
              <a:p>
                <a:pPr lvl="0" algn="ctr" defTabSz="800100" rtl="1">
                  <a:lnSpc>
                    <a:spcPct val="90000"/>
                  </a:lnSpc>
                  <a:spcBef>
                    <a:spcPct val="0"/>
                  </a:spcBef>
                  <a:spcAft>
                    <a:spcPct val="35000"/>
                  </a:spcAft>
                </a:pPr>
                <a:r>
                  <a:rPr lang="ar-SA" sz="1800" b="1" kern="1200" dirty="0">
                    <a:latin typeface="Arial"/>
                    <a:cs typeface="Arial"/>
                  </a:rPr>
                  <a:t>الاحتمالات المستقبلية</a:t>
                </a:r>
                <a:endParaRPr lang="ar-SA" sz="1800" b="1" kern="1200" dirty="0">
                  <a:latin typeface="Arial"/>
                </a:endParaRPr>
              </a:p>
            </p:txBody>
          </p:sp>
        </p:grpSp>
        <p:grpSp>
          <p:nvGrpSpPr>
            <p:cNvPr id="12" name="Group 11"/>
            <p:cNvGrpSpPr/>
            <p:nvPr/>
          </p:nvGrpSpPr>
          <p:grpSpPr>
            <a:xfrm>
              <a:off x="6977467" y="5368250"/>
              <a:ext cx="2554391" cy="1021756"/>
              <a:chOff x="343860" y="3498262"/>
              <a:chExt cx="2554391" cy="1021756"/>
            </a:xfrm>
          </p:grpSpPr>
          <p:sp>
            <p:nvSpPr>
              <p:cNvPr id="16" name="Chevron 15"/>
              <p:cNvSpPr/>
              <p:nvPr/>
            </p:nvSpPr>
            <p:spPr>
              <a:xfrm>
                <a:off x="343860" y="3498262"/>
                <a:ext cx="2554391" cy="1021756"/>
              </a:xfrm>
              <a:prstGeom prst="chevron">
                <a:avLst/>
              </a:prstGeom>
            </p:spPr>
            <p:style>
              <a:lnRef idx="2">
                <a:schemeClr val="lt1">
                  <a:hueOff val="0"/>
                  <a:satOff val="0"/>
                  <a:lumOff val="0"/>
                  <a:alphaOff val="0"/>
                </a:schemeClr>
              </a:lnRef>
              <a:fillRef idx="1">
                <a:schemeClr val="accent5">
                  <a:hueOff val="-9981745"/>
                  <a:satOff val="-15454"/>
                  <a:lumOff val="0"/>
                  <a:alphaOff val="0"/>
                </a:schemeClr>
              </a:fillRef>
              <a:effectRef idx="0">
                <a:schemeClr val="accent5">
                  <a:hueOff val="-9981745"/>
                  <a:satOff val="-15454"/>
                  <a:lumOff val="0"/>
                  <a:alphaOff val="0"/>
                </a:schemeClr>
              </a:effectRef>
              <a:fontRef idx="minor">
                <a:schemeClr val="lt1"/>
              </a:fontRef>
            </p:style>
          </p:sp>
          <p:sp>
            <p:nvSpPr>
              <p:cNvPr id="17" name="Chevron 16"/>
              <p:cNvSpPr/>
              <p:nvPr/>
            </p:nvSpPr>
            <p:spPr>
              <a:xfrm>
                <a:off x="854738" y="3498262"/>
                <a:ext cx="1532635" cy="10217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12700" rIns="0" bIns="12700" numCol="1" spcCol="1270" anchor="ctr" anchorCtr="0">
                <a:noAutofit/>
              </a:bodyPr>
              <a:lstStyle/>
              <a:p>
                <a:pPr lvl="0" algn="ctr" defTabSz="889000" rtl="1">
                  <a:lnSpc>
                    <a:spcPct val="90000"/>
                  </a:lnSpc>
                  <a:spcBef>
                    <a:spcPct val="0"/>
                  </a:spcBef>
                  <a:spcAft>
                    <a:spcPct val="35000"/>
                  </a:spcAft>
                </a:pPr>
                <a:r>
                  <a:rPr lang="ar-SA" sz="2000" kern="1200" dirty="0">
                    <a:latin typeface="Arial"/>
                    <a:cs typeface="Arial"/>
                  </a:rPr>
                  <a:t>حقائق عامة</a:t>
                </a:r>
              </a:p>
            </p:txBody>
          </p:sp>
        </p:grpSp>
        <p:grpSp>
          <p:nvGrpSpPr>
            <p:cNvPr id="13" name="Group 12"/>
            <p:cNvGrpSpPr/>
            <p:nvPr/>
          </p:nvGrpSpPr>
          <p:grpSpPr>
            <a:xfrm>
              <a:off x="9199788" y="5455099"/>
              <a:ext cx="2120145" cy="848058"/>
              <a:chOff x="2566181" y="3585111"/>
              <a:chExt cx="2120145" cy="848058"/>
            </a:xfrm>
          </p:grpSpPr>
          <p:sp>
            <p:nvSpPr>
              <p:cNvPr id="14" name="Chevron 13"/>
              <p:cNvSpPr/>
              <p:nvPr/>
            </p:nvSpPr>
            <p:spPr>
              <a:xfrm>
                <a:off x="2566181" y="3585111"/>
                <a:ext cx="2120145" cy="848058"/>
              </a:xfrm>
              <a:prstGeom prst="chevron">
                <a:avLst/>
              </a:prstGeom>
            </p:spPr>
            <p:style>
              <a:lnRef idx="2">
                <a:schemeClr val="accent5">
                  <a:tint val="40000"/>
                  <a:alpha val="90000"/>
                  <a:hueOff val="-9879240"/>
                  <a:satOff val="-11387"/>
                  <a:lumOff val="-155"/>
                  <a:alphaOff val="0"/>
                </a:schemeClr>
              </a:lnRef>
              <a:fillRef idx="1">
                <a:schemeClr val="accent5">
                  <a:tint val="40000"/>
                  <a:alpha val="90000"/>
                  <a:hueOff val="-9879240"/>
                  <a:satOff val="-11387"/>
                  <a:lumOff val="-155"/>
                  <a:alphaOff val="0"/>
                </a:schemeClr>
              </a:fillRef>
              <a:effectRef idx="0">
                <a:schemeClr val="accent5">
                  <a:tint val="40000"/>
                  <a:alpha val="90000"/>
                  <a:hueOff val="-9879240"/>
                  <a:satOff val="-11387"/>
                  <a:lumOff val="-155"/>
                  <a:alphaOff val="0"/>
                </a:schemeClr>
              </a:effectRef>
              <a:fontRef idx="minor">
                <a:schemeClr val="dk1">
                  <a:hueOff val="0"/>
                  <a:satOff val="0"/>
                  <a:lumOff val="0"/>
                  <a:alphaOff val="0"/>
                </a:schemeClr>
              </a:fontRef>
            </p:style>
          </p:sp>
          <p:sp>
            <p:nvSpPr>
              <p:cNvPr id="15" name="Chevron 18"/>
              <p:cNvSpPr/>
              <p:nvPr/>
            </p:nvSpPr>
            <p:spPr>
              <a:xfrm>
                <a:off x="2990210" y="3585111"/>
                <a:ext cx="1272087" cy="8480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1430" rIns="0" bIns="11430" numCol="1" spcCol="1270" anchor="ctr" anchorCtr="0">
                <a:noAutofit/>
              </a:bodyPr>
              <a:lstStyle/>
              <a:p>
                <a:pPr lvl="0" algn="ctr" defTabSz="800100" rtl="1">
                  <a:lnSpc>
                    <a:spcPct val="90000"/>
                  </a:lnSpc>
                  <a:spcBef>
                    <a:spcPct val="0"/>
                  </a:spcBef>
                  <a:spcAft>
                    <a:spcPct val="35000"/>
                  </a:spcAft>
                </a:pPr>
                <a:r>
                  <a:rPr lang="ar-SA" sz="1800" b="1" kern="1200" dirty="0">
                    <a:latin typeface="Arial"/>
                    <a:cs typeface="Arial"/>
                  </a:rPr>
                  <a:t>وجهات نظر متعددة</a:t>
                </a:r>
                <a:endParaRPr lang="ar-SA" sz="1800" b="1" kern="1200" dirty="0">
                  <a:latin typeface="Arial"/>
                </a:endParaRPr>
              </a:p>
            </p:txBody>
          </p:sp>
        </p:grpSp>
      </p:grpSp>
    </p:spTree>
    <p:extLst>
      <p:ext uri="{BB962C8B-B14F-4D97-AF65-F5344CB8AC3E}">
        <p14:creationId xmlns:p14="http://schemas.microsoft.com/office/powerpoint/2010/main" val="1131034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956" y="2467785"/>
            <a:ext cx="4769556" cy="1545564"/>
          </a:xfrm>
        </p:spPr>
        <p:txBody>
          <a:bodyPr>
            <a:normAutofit/>
          </a:bodyPr>
          <a:lstStyle/>
          <a:p>
            <a:pPr rtl="1">
              <a:lnSpc>
                <a:spcPct val="100000"/>
              </a:lnSpc>
            </a:pPr>
            <a:r>
              <a:rPr lang="ar-SA" sz="4000" spc="0" dirty="0" smtClean="0">
                <a:latin typeface="Arial"/>
                <a:cs typeface="Arial"/>
              </a:rPr>
              <a:t>النشاط:</a:t>
            </a:r>
            <a:r>
              <a:rPr lang="ar-EG" sz="4000" spc="0" dirty="0" smtClean="0">
                <a:latin typeface="Arial"/>
                <a:cs typeface="Arial"/>
              </a:rPr>
              <a:t/>
            </a:r>
            <a:br>
              <a:rPr lang="ar-EG" sz="4000" spc="0" dirty="0" smtClean="0">
                <a:latin typeface="Arial"/>
                <a:cs typeface="Arial"/>
              </a:rPr>
            </a:br>
            <a:r>
              <a:rPr lang="ar-SA" sz="4000" spc="0" dirty="0" smtClean="0">
                <a:latin typeface="Arial"/>
                <a:cs typeface="Arial"/>
              </a:rPr>
              <a:t>المبادئ التوجيهية للإشراف</a:t>
            </a:r>
          </a:p>
        </p:txBody>
      </p:sp>
      <p:sp>
        <p:nvSpPr>
          <p:cNvPr id="3" name="Content Placeholder 2"/>
          <p:cNvSpPr>
            <a:spLocks noGrp="1"/>
          </p:cNvSpPr>
          <p:nvPr>
            <p:ph idx="1"/>
          </p:nvPr>
        </p:nvSpPr>
        <p:spPr>
          <a:xfrm>
            <a:off x="663222" y="860778"/>
            <a:ext cx="4478866" cy="5053469"/>
          </a:xfrm>
        </p:spPr>
        <p:txBody>
          <a:bodyPr>
            <a:normAutofit/>
          </a:bodyPr>
          <a:lstStyle/>
          <a:p>
            <a:pPr algn="r" rtl="1">
              <a:buClr>
                <a:srgbClr val="80347D"/>
              </a:buClr>
              <a:buFont typeface="Wingdings" panose="05000000000000000000" pitchFamily="2" charset="2"/>
              <a:buChar char="ß"/>
            </a:pPr>
            <a:r>
              <a:rPr lang="ar-SA" sz="2800" dirty="0">
                <a:solidFill>
                  <a:schemeClr val="tx1"/>
                </a:solidFill>
                <a:cs typeface="+mn-cs"/>
              </a:rPr>
              <a:t>انقسموا إلى مجموعات صغيرة لا يزيد عدد كل منها على 5 أشخاص وأعدوا قائمة بـ </a:t>
            </a:r>
            <a:r>
              <a:rPr lang="ar-SA" sz="2800" b="1" dirty="0" smtClean="0">
                <a:solidFill>
                  <a:schemeClr val="tx1"/>
                </a:solidFill>
                <a:cs typeface="+mn-cs"/>
              </a:rPr>
              <a:t>3 </a:t>
            </a:r>
            <a:r>
              <a:rPr lang="ar-SA" sz="2800" b="1" dirty="0">
                <a:solidFill>
                  <a:schemeClr val="tx1"/>
                </a:solidFill>
                <a:cs typeface="+mn-cs"/>
              </a:rPr>
              <a:t>مبادئ </a:t>
            </a:r>
            <a:r>
              <a:rPr lang="ar-SA" sz="2800" b="1" dirty="0" smtClean="0">
                <a:solidFill>
                  <a:schemeClr val="tx1"/>
                </a:solidFill>
                <a:cs typeface="+mn-cs"/>
              </a:rPr>
              <a:t>توجيهية</a:t>
            </a:r>
            <a:r>
              <a:rPr lang="ar-SA" sz="2800" dirty="0" smtClean="0">
                <a:solidFill>
                  <a:schemeClr val="tx1"/>
                </a:solidFill>
                <a:cs typeface="+mn-cs"/>
              </a:rPr>
              <a:t> </a:t>
            </a:r>
            <a:r>
              <a:rPr lang="ar-SA" sz="2800" dirty="0">
                <a:solidFill>
                  <a:schemeClr val="tx1"/>
                </a:solidFill>
                <a:cs typeface="+mn-cs"/>
              </a:rPr>
              <a:t>على الأقل تعتقدون أنها ضرورية لتجارب إشرافية إيجابية.</a:t>
            </a:r>
            <a:endParaRPr lang="en-US" sz="2800" dirty="0">
              <a:solidFill>
                <a:schemeClr val="tx1"/>
              </a:solidFill>
              <a:cs typeface="+mn-cs"/>
            </a:endParaRPr>
          </a:p>
        </p:txBody>
      </p:sp>
    </p:spTree>
    <p:extLst>
      <p:ext uri="{BB962C8B-B14F-4D97-AF65-F5344CB8AC3E}">
        <p14:creationId xmlns:p14="http://schemas.microsoft.com/office/powerpoint/2010/main" val="8333496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3217</TotalTime>
  <Words>4462</Words>
  <Application>Microsoft Office PowerPoint</Application>
  <PresentationFormat>Widescreen</PresentationFormat>
  <Paragraphs>422</Paragraphs>
  <Slides>27</Slides>
  <Notes>27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27</vt:i4>
      </vt:variant>
    </vt:vector>
  </HeadingPairs>
  <TitlesOfParts>
    <vt:vector size="37" baseType="lpstr">
      <vt:lpstr>MS PGothic</vt:lpstr>
      <vt:lpstr>Arial</vt:lpstr>
      <vt:lpstr>Calibri</vt:lpstr>
      <vt:lpstr>Franklin Gothic Book</vt:lpstr>
      <vt:lpstr>Franklin Gothic Medium</vt:lpstr>
      <vt:lpstr>Tw Cen MT</vt:lpstr>
      <vt:lpstr>Wingdings</vt:lpstr>
      <vt:lpstr>Wingdings 3</vt:lpstr>
      <vt:lpstr>IRC-Module-Template-V2</vt:lpstr>
      <vt:lpstr>1_IRC-Module-Template-V2</vt:lpstr>
      <vt:lpstr>PowerPoint Presentation</vt:lpstr>
      <vt:lpstr>الإشراف الخاص بإدارة الحالة التي تركز على الناجين/الناجيات</vt:lpstr>
      <vt:lpstr>الأهداف</vt:lpstr>
      <vt:lpstr>ما هو الإشراف؟</vt:lpstr>
      <vt:lpstr>الإشراف: ثلاث وظائف</vt:lpstr>
      <vt:lpstr>الإشراف: الغرض</vt:lpstr>
      <vt:lpstr> النشاط:  الغرض من الإشراف</vt:lpstr>
      <vt:lpstr>الغرض</vt:lpstr>
      <vt:lpstr>النشاط: المبادئ التوجيهية للإشراف</vt:lpstr>
      <vt:lpstr>المبادئ التوجيهية </vt:lpstr>
      <vt:lpstr>أدوات الإشراف</vt:lpstr>
      <vt:lpstr>النشاط: مقياس التوجهات الذي يركز على الناجي/الناجية </vt:lpstr>
      <vt:lpstr>النشاط:  لعب الأدوار باستخدام الأدوات</vt:lpstr>
      <vt:lpstr>النشاط: الإعداد  </vt:lpstr>
      <vt:lpstr>بروتوكول إدارةالحالة</vt:lpstr>
      <vt:lpstr>طرق الإشراف</vt:lpstr>
      <vt:lpstr>الإشراف الفردي – الحالات الجديدة</vt:lpstr>
      <vt:lpstr>الإشراف الفردي – الحالات الجديدة</vt:lpstr>
      <vt:lpstr>النشاط: الإشراف الفردي – الحالات الجديدة</vt:lpstr>
      <vt:lpstr>الإشراف الفردي – الحالات الجارية</vt:lpstr>
      <vt:lpstr>القائمة المرجعية بشأن جودة إدارةالحالة </vt:lpstr>
      <vt:lpstr>النشاط: الإشراف الفردي - الحالات الجارية</vt:lpstr>
      <vt:lpstr>مراجعات ملف الحالة</vt:lpstr>
      <vt:lpstr>إشراف الأقران/ الإشراف الجماعي </vt:lpstr>
      <vt:lpstr>النشاط: إشراف الأقران/ الإشراف الجماعي  </vt:lpstr>
      <vt:lpstr>النشاط: استنتاج الخلاصة</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for Survivor-centered Case management</dc:title>
  <dc:creator>Jessica Dalpe</dc:creator>
  <cp:lastModifiedBy>ahmed soliman</cp:lastModifiedBy>
  <cp:revision>100</cp:revision>
  <dcterms:created xsi:type="dcterms:W3CDTF">2016-02-10T17:10:11Z</dcterms:created>
  <dcterms:modified xsi:type="dcterms:W3CDTF">2017-10-05T12:19:18Z</dcterms:modified>
</cp:coreProperties>
</file>